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53"/>
  </p:notesMasterIdLst>
  <p:handoutMasterIdLst>
    <p:handoutMasterId r:id="rId54"/>
  </p:handoutMasterIdLst>
  <p:sldIdLst>
    <p:sldId id="306" r:id="rId2"/>
    <p:sldId id="307" r:id="rId3"/>
    <p:sldId id="343" r:id="rId4"/>
    <p:sldId id="347" r:id="rId5"/>
    <p:sldId id="349" r:id="rId6"/>
    <p:sldId id="339" r:id="rId7"/>
    <p:sldId id="319" r:id="rId8"/>
    <p:sldId id="405" r:id="rId9"/>
    <p:sldId id="350" r:id="rId10"/>
    <p:sldId id="356" r:id="rId11"/>
    <p:sldId id="351" r:id="rId12"/>
    <p:sldId id="384" r:id="rId13"/>
    <p:sldId id="385" r:id="rId14"/>
    <p:sldId id="313" r:id="rId15"/>
    <p:sldId id="398" r:id="rId16"/>
    <p:sldId id="357" r:id="rId17"/>
    <p:sldId id="321" r:id="rId18"/>
    <p:sldId id="346" r:id="rId19"/>
    <p:sldId id="369" r:id="rId20"/>
    <p:sldId id="370" r:id="rId21"/>
    <p:sldId id="371" r:id="rId22"/>
    <p:sldId id="366" r:id="rId23"/>
    <p:sldId id="363" r:id="rId24"/>
    <p:sldId id="389" r:id="rId25"/>
    <p:sldId id="387" r:id="rId26"/>
    <p:sldId id="399" r:id="rId27"/>
    <p:sldId id="377" r:id="rId28"/>
    <p:sldId id="378" r:id="rId29"/>
    <p:sldId id="400" r:id="rId30"/>
    <p:sldId id="380" r:id="rId31"/>
    <p:sldId id="386" r:id="rId32"/>
    <p:sldId id="379" r:id="rId33"/>
    <p:sldId id="395" r:id="rId34"/>
    <p:sldId id="394" r:id="rId35"/>
    <p:sldId id="388" r:id="rId36"/>
    <p:sldId id="308" r:id="rId37"/>
    <p:sldId id="372" r:id="rId38"/>
    <p:sldId id="402" r:id="rId39"/>
    <p:sldId id="404" r:id="rId40"/>
    <p:sldId id="403" r:id="rId41"/>
    <p:sldId id="406" r:id="rId42"/>
    <p:sldId id="407" r:id="rId43"/>
    <p:sldId id="408" r:id="rId44"/>
    <p:sldId id="409" r:id="rId45"/>
    <p:sldId id="410" r:id="rId46"/>
    <p:sldId id="411" r:id="rId47"/>
    <p:sldId id="413" r:id="rId48"/>
    <p:sldId id="412" r:id="rId49"/>
    <p:sldId id="414" r:id="rId50"/>
    <p:sldId id="316" r:id="rId51"/>
    <p:sldId id="332" r:id="rId52"/>
  </p:sldIdLst>
  <p:sldSz cx="9144000" cy="5143500" type="screen16x9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o Berger" initials="M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B4"/>
    <a:srgbClr val="D14159"/>
    <a:srgbClr val="03305D"/>
    <a:srgbClr val="23A638"/>
    <a:srgbClr val="618FA7"/>
    <a:srgbClr val="951B81"/>
    <a:srgbClr val="009FE4"/>
    <a:srgbClr val="009EE1"/>
    <a:srgbClr val="77B828"/>
    <a:srgbClr val="0EA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7" autoAdjust="0"/>
  </p:normalViewPr>
  <p:slideViewPr>
    <p:cSldViewPr snapToObjects="1" showGuides="1">
      <p:cViewPr varScale="1">
        <p:scale>
          <a:sx n="108" d="100"/>
          <a:sy n="108" d="100"/>
        </p:scale>
        <p:origin x="758" y="82"/>
      </p:cViewPr>
      <p:guideLst/>
    </p:cSldViewPr>
  </p:slideViewPr>
  <p:outlineViewPr>
    <p:cViewPr>
      <p:scale>
        <a:sx n="33" d="100"/>
        <a:sy n="33" d="100"/>
      </p:scale>
      <p:origin x="0" y="-9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101" d="100"/>
          <a:sy n="101" d="100"/>
        </p:scale>
        <p:origin x="-230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BB74C3CA-E1FF-4898-A734-F5F82632C6CA}" type="datetime1">
              <a:rPr lang="en-US" smtClean="0">
                <a:latin typeface="Lucida Sans Unicode"/>
              </a:rPr>
              <a:t>6/7/2021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‹#›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9972364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84BCDBE8-3BE4-4B52-A3B5-6FC9E3AE75BD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51290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58AA8D0D-FE0F-45BC-97E2-3ACEFC63CA12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1925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535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0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457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26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538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9981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0711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2628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9409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65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779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0236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9532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103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6926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97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380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7780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407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9636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836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46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5702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87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59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8241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978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5841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263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077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48724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118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9612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014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83178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612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6/9/2021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4429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6/9/2021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6533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6/9/2021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80254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6/9/2021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12792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6/9/2021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500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63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958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58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1331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267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6/8/2021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431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3BB9436-2559-41B4-B066-F30CD9296515}" type="datetime1">
              <a:rPr lang="en-US" smtClean="0"/>
              <a:t>6/7/2021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4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tragstitelvorschla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ED478D9B-B69C-440B-AC17-F6BDA4A08E22}"/>
              </a:ext>
            </a:extLst>
          </p:cNvPr>
          <p:cNvSpPr/>
          <p:nvPr userDrawn="1"/>
        </p:nvSpPr>
        <p:spPr bwMode="auto">
          <a:xfrm>
            <a:off x="0" y="4175954"/>
            <a:ext cx="9144000" cy="995196"/>
          </a:xfrm>
          <a:prstGeom prst="rect">
            <a:avLst/>
          </a:prstGeom>
          <a:solidFill>
            <a:srgbClr val="0069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69B4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3EDC995C-A2A5-4B3D-8836-B33B6B3B3B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8572" y="339725"/>
            <a:ext cx="6086856" cy="249021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xmlns="" id="{76818D53-5979-184D-A1B0-15B5220879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84219" y="4238175"/>
            <a:ext cx="4775561" cy="830996"/>
          </a:xfrm>
          <a:prstGeom prst="rect">
            <a:avLst/>
          </a:prstGeom>
        </p:spPr>
        <p:txBody>
          <a:bodyPr anchor="b"/>
          <a:lstStyle>
            <a:lvl1pPr algn="ctr">
              <a:defRPr sz="24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tragstitelvorschla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B72E3124-A01B-4DB9-8DF1-CFAE99957207}"/>
              </a:ext>
            </a:extLst>
          </p:cNvPr>
          <p:cNvSpPr/>
          <p:nvPr userDrawn="1"/>
        </p:nvSpPr>
        <p:spPr bwMode="auto">
          <a:xfrm>
            <a:off x="0" y="4156075"/>
            <a:ext cx="9144000" cy="995196"/>
          </a:xfrm>
          <a:prstGeom prst="rect">
            <a:avLst/>
          </a:prstGeom>
          <a:solidFill>
            <a:srgbClr val="0069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xmlns="" id="{D96FF181-47AF-4599-938E-7ACA466B16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552" y="267494"/>
            <a:ext cx="4556991" cy="1224804"/>
          </a:xfrm>
          <a:prstGeom prst="rect">
            <a:avLst/>
          </a:prstGeom>
        </p:spPr>
      </p:pic>
      <p:sp>
        <p:nvSpPr>
          <p:cNvPr id="9" name="Titel 4">
            <a:extLst>
              <a:ext uri="{FF2B5EF4-FFF2-40B4-BE49-F238E27FC236}">
                <a16:creationId xmlns:a16="http://schemas.microsoft.com/office/drawing/2014/main" xmlns="" id="{B63726E3-A5E8-8143-BCDB-FF61F9913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52" y="2914975"/>
            <a:ext cx="5598566" cy="12411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 b="1">
                <a:solidFill>
                  <a:srgbClr val="0069B4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1C154660-DA9F-4C43-BF0D-C33A4F51E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4300538"/>
            <a:ext cx="5599113" cy="647700"/>
          </a:xfrm>
          <a:prstGeom prst="rect">
            <a:avLst/>
          </a:prstGeom>
        </p:spPr>
        <p:txBody>
          <a:bodyPr lIns="0" tIns="46800" anchor="t"/>
          <a:lstStyle>
            <a:lvl1pPr marL="217884" indent="0" algn="l"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ografi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B3821107-62A8-9348-898E-8DB391EA5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186" y="4325931"/>
            <a:ext cx="1872582" cy="766099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xmlns="" id="{6E1BCEE5-8A3B-6249-A068-DF1AB73F4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9F2C65C3-B61D-D943-86C3-C9382715B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7908925" cy="3096344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xmlns="" id="{334C1BF4-CCB3-F84A-B609-15DDAC107D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fld id="{81406E2C-0410-4F97-AF6F-D66BC44D01A4}" type="slidenum">
              <a:rPr lang="de-DE" sz="800" b="1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t>‹#›</a:t>
            </a:fld>
            <a:endParaRPr lang="en-US" dirty="0" smtClean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xmlns="" id="{C19394B9-F92B-DF44-B40C-6BD8CFBFCE2B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4299942"/>
            <a:ext cx="9252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ellenplatzhalter 4"/>
          <p:cNvSpPr>
            <a:spLocks noGrp="1"/>
          </p:cNvSpPr>
          <p:nvPr>
            <p:ph type="tbl" sz="quarter" idx="10"/>
          </p:nvPr>
        </p:nvSpPr>
        <p:spPr>
          <a:xfrm>
            <a:off x="604840" y="857251"/>
            <a:ext cx="7932737" cy="31546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900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en-US" smtClean="0"/>
              <a:t>Click icon to add table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C01A10A2-F770-7B42-9389-8640FCD471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186" y="4325931"/>
            <a:ext cx="1872582" cy="766099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xmlns="" id="{5B737B89-927A-E04E-9B96-391C194B4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xmlns="" id="{9D83A365-4881-204B-B09E-B701EEBEE25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4299942"/>
            <a:ext cx="9252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el 4">
            <a:extLst>
              <a:ext uri="{FF2B5EF4-FFF2-40B4-BE49-F238E27FC236}">
                <a16:creationId xmlns:a16="http://schemas.microsoft.com/office/drawing/2014/main" xmlns="" id="{23923F25-F5F9-714E-BE21-4D3272A9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Einspaltig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xmlns="" id="{120B8290-CF85-4E59-AE09-D198709485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404" y="987574"/>
            <a:ext cx="2516734" cy="2952328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97E54D5B-31AA-524C-8903-AE3DE68A94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186" y="4325931"/>
            <a:ext cx="1872582" cy="766099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xmlns="" id="{FCF01B6C-0F7F-554C-90E2-5E4E2F8BA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xmlns="" id="{FEEC1A39-CA57-0645-9390-575C51E9BB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4299942"/>
            <a:ext cx="9252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platzhalter 6">
            <a:extLst>
              <a:ext uri="{FF2B5EF4-FFF2-40B4-BE49-F238E27FC236}">
                <a16:creationId xmlns:a16="http://schemas.microsoft.com/office/drawing/2014/main" xmlns="" id="{18AEF59B-652F-BC44-910C-799F005380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19872" y="1004046"/>
            <a:ext cx="5108724" cy="2935855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xmlns="" id="{B7B210FD-2C19-7947-974D-21537A75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7" y="1004046"/>
            <a:ext cx="5191125" cy="2935854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25AFC46D-E1C8-7247-8C9F-F31A8D58E6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186" y="4325931"/>
            <a:ext cx="1872582" cy="766099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xmlns="" id="{957DCEC8-A068-1149-96C3-34DF5B753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xmlns="" id="{B91A419A-D674-2741-94DF-37FADE16C94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4299942"/>
            <a:ext cx="92525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platzhalter 6">
            <a:extLst>
              <a:ext uri="{FF2B5EF4-FFF2-40B4-BE49-F238E27FC236}">
                <a16:creationId xmlns:a16="http://schemas.microsoft.com/office/drawing/2014/main" xmlns="" id="{A61D2680-428A-E54E-B2BA-68A8090DE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2160" y="1004046"/>
            <a:ext cx="2516436" cy="2935855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xmlns="" id="{FE453C78-7C9C-CF40-B170-7C9B134E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 Verbindung 28"/>
          <p:cNvCxnSpPr/>
          <p:nvPr/>
        </p:nvCxnSpPr>
        <p:spPr bwMode="auto">
          <a:xfrm>
            <a:off x="-990600" y="3258741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201341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00608" y="3363838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3599259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1884759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1404664" y="470132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xmlns="" id="{11651679-CC99-4664-A597-ACB41165A7DD}"/>
              </a:ext>
            </a:extLst>
          </p:cNvPr>
          <p:cNvCxnSpPr/>
          <p:nvPr userDrawn="1"/>
        </p:nvCxnSpPr>
        <p:spPr bwMode="auto">
          <a:xfrm>
            <a:off x="3635896" y="1364278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27">
            <a:extLst>
              <a:ext uri="{FF2B5EF4-FFF2-40B4-BE49-F238E27FC236}">
                <a16:creationId xmlns:a16="http://schemas.microsoft.com/office/drawing/2014/main" xmlns="" id="{E9775215-4E3B-4000-AC84-9B6070847206}"/>
              </a:ext>
            </a:extLst>
          </p:cNvPr>
          <p:cNvCxnSpPr/>
          <p:nvPr userDrawn="1"/>
        </p:nvCxnSpPr>
        <p:spPr bwMode="auto">
          <a:xfrm>
            <a:off x="3725888" y="3526775"/>
            <a:ext cx="11220450" cy="1191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8" r:id="rId2"/>
    <p:sldLayoutId id="2147483667" r:id="rId3"/>
    <p:sldLayoutId id="2147483670" r:id="rId4"/>
    <p:sldLayoutId id="2147483666" r:id="rId5"/>
    <p:sldLayoutId id="2147483671" r:id="rId6"/>
  </p:sldLayoutIdLst>
  <p:hf sldNum="0" hdr="0" ftr="0"/>
  <p:txStyles>
    <p:titleStyle>
      <a:lvl1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3429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6858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0287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3716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557213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975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863204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169194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473994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17799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1228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24657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28086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31515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5" userDrawn="1">
          <p15:clr>
            <a:srgbClr val="F26B43"/>
          </p15:clr>
        </p15:guide>
        <p15:guide id="2" orient="horz" pos="2754" userDrawn="1">
          <p15:clr>
            <a:srgbClr val="F26B43"/>
          </p15:clr>
        </p15:guide>
        <p15:guide id="3" pos="5375" userDrawn="1">
          <p15:clr>
            <a:srgbClr val="F26B43"/>
          </p15:clr>
        </p15:guide>
        <p15:guide id="4" pos="3651" userDrawn="1">
          <p15:clr>
            <a:srgbClr val="F26B43"/>
          </p15:clr>
        </p15:guide>
        <p15:guide id="5" pos="2109" userDrawn="1">
          <p15:clr>
            <a:srgbClr val="F26B43"/>
          </p15:clr>
        </p15:guide>
        <p15:guide id="6" pos="1973" userDrawn="1">
          <p15:clr>
            <a:srgbClr val="F26B43"/>
          </p15:clr>
        </p15:guide>
        <p15:guide id="7" pos="3787" userDrawn="1">
          <p15:clr>
            <a:srgbClr val="F26B43"/>
          </p15:clr>
        </p15:guide>
        <p15:guide id="8" orient="horz" pos="214" userDrawn="1">
          <p15:clr>
            <a:srgbClr val="F26B43"/>
          </p15:clr>
        </p15:guide>
        <p15:guide id="9" orient="horz" pos="26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D7CAB1B-43A4-774C-BF1F-EE949BB8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914975"/>
            <a:ext cx="6851848" cy="1241100"/>
          </a:xfrm>
        </p:spPr>
        <p:txBody>
          <a:bodyPr/>
          <a:lstStyle/>
          <a:p>
            <a:pPr>
              <a:defRPr/>
            </a:pPr>
            <a:r>
              <a:rPr lang="en-US" dirty="0"/>
              <a:t>A comparison of Time </a:t>
            </a:r>
            <a:r>
              <a:rPr lang="en-US" dirty="0" smtClean="0"/>
              <a:t>Series Classification </a:t>
            </a:r>
            <a:r>
              <a:rPr lang="en-US" dirty="0"/>
              <a:t>Algorithms </a:t>
            </a:r>
            <a:r>
              <a:rPr lang="en-US" dirty="0" smtClean="0"/>
              <a:t>based on </a:t>
            </a:r>
            <a:r>
              <a:rPr lang="en-US" dirty="0"/>
              <a:t>their ability to learn in </a:t>
            </a:r>
            <a:r>
              <a:rPr lang="en-US" dirty="0" smtClean="0"/>
              <a:t>an Early </a:t>
            </a:r>
            <a:r>
              <a:rPr lang="en-US" dirty="0"/>
              <a:t>Classification Context </a:t>
            </a:r>
            <a:br>
              <a:rPr lang="en-US" dirty="0"/>
            </a:br>
            <a:r>
              <a:rPr lang="de-DE" dirty="0" smtClean="0">
                <a:latin typeface="Lucida Sans Unicode"/>
              </a:rPr>
              <a:t/>
            </a:r>
            <a:br>
              <a:rPr lang="de-DE" dirty="0" smtClean="0">
                <a:latin typeface="Lucida Sans Unicode"/>
              </a:rPr>
            </a:br>
            <a:r>
              <a:rPr lang="de-DE" dirty="0" smtClean="0">
                <a:latin typeface="Lucida Sans Unicode"/>
              </a:rPr>
              <a:t/>
            </a:r>
            <a:br>
              <a:rPr lang="de-DE" dirty="0" smtClean="0">
                <a:latin typeface="Lucida Sans Unicode"/>
              </a:rPr>
            </a:br>
            <a:r>
              <a:rPr lang="de-DE" sz="1800" dirty="0" smtClean="0">
                <a:solidFill>
                  <a:schemeClr val="tx1"/>
                </a:solidFill>
                <a:latin typeface="Lucida Sans Unicode"/>
              </a:rPr>
              <a:t>Ismail Wahba</a:t>
            </a:r>
            <a:br>
              <a:rPr lang="de-DE" sz="1800" dirty="0" smtClean="0">
                <a:solidFill>
                  <a:schemeClr val="tx1"/>
                </a:solidFill>
                <a:latin typeface="Lucida Sans Unicode"/>
              </a:rPr>
            </a:br>
            <a:r>
              <a:rPr lang="de-DE" sz="1800" dirty="0" smtClean="0">
                <a:solidFill>
                  <a:schemeClr val="tx1"/>
                </a:solidFill>
                <a:latin typeface="Lucida Sans Unicode"/>
              </a:rPr>
              <a:t>10 June 2021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2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Related Work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Time Series Classification Algorithms Groups:</a:t>
            </a:r>
          </a:p>
          <a:p>
            <a:pPr marL="560784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Distance-based (Whole) time </a:t>
            </a:r>
            <a:r>
              <a:rPr lang="de-DE" dirty="0"/>
              <a:t>series</a:t>
            </a:r>
          </a:p>
          <a:p>
            <a:pPr marL="560784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Phase </a:t>
            </a:r>
            <a:r>
              <a:rPr lang="de-DE" dirty="0" smtClean="0"/>
              <a:t>dependant (Interval-based)</a:t>
            </a:r>
            <a:endParaRPr lang="de-DE" dirty="0"/>
          </a:p>
          <a:p>
            <a:pPr marL="560784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Phase </a:t>
            </a:r>
            <a:r>
              <a:rPr lang="de-DE" dirty="0" smtClean="0"/>
              <a:t>independant (Shapelets)</a:t>
            </a:r>
            <a:endParaRPr lang="de-DE" dirty="0"/>
          </a:p>
          <a:p>
            <a:pPr marL="560784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Dictionary based (BOP)</a:t>
            </a:r>
            <a:endParaRPr lang="de-DE" dirty="0"/>
          </a:p>
          <a:p>
            <a:pPr marL="560784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Ensembles</a:t>
            </a:r>
          </a:p>
          <a:p>
            <a:pPr marL="560784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000000"/>
                </a:solidFill>
              </a:rPr>
              <a:t>Deep Learning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9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Related Work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8156576" cy="3096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Other frameworks to compare TSCAs over </a:t>
            </a:r>
            <a:r>
              <a:rPr lang="de-DE" dirty="0" smtClean="0"/>
              <a:t>multiple data </a:t>
            </a:r>
            <a:r>
              <a:rPr lang="de-DE" dirty="0" smtClean="0"/>
              <a:t>sets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The great bake off [1]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18 algorithms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85 univariate data sets (UCR)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Deep Learning for time series classification [4]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9 DL algorithms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85 univariate data sets (UCR)</a:t>
            </a:r>
            <a:endParaRPr lang="de-DE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de-DE" dirty="0" smtClean="0"/>
              <a:t>Multivariate bake off [5]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16 multivariate algorithms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30 multivariate data sets (UEA)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718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1047750"/>
            <a:ext cx="7908925" cy="3096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Early Classification Context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Algorithms used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Proposed solution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007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- Context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1047750"/>
            <a:ext cx="7908925" cy="3096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What is Early Classification Context </a:t>
            </a:r>
            <a:r>
              <a:rPr lang="de-DE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Train </a:t>
            </a:r>
            <a:r>
              <a:rPr lang="de-DE" dirty="0"/>
              <a:t>algorithms on </a:t>
            </a:r>
            <a:r>
              <a:rPr lang="de-DE" dirty="0" smtClean="0"/>
              <a:t>labeled but </a:t>
            </a:r>
            <a:r>
              <a:rPr lang="de-DE" dirty="0" smtClean="0"/>
              <a:t>trimmed </a:t>
            </a:r>
            <a:r>
              <a:rPr lang="de-DE" dirty="0" smtClean="0"/>
              <a:t>time series instances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smtClean="0"/>
              <a:t>Classify </a:t>
            </a:r>
            <a:r>
              <a:rPr lang="de-DE" dirty="0"/>
              <a:t>full length instances</a:t>
            </a:r>
          </a:p>
          <a:p>
            <a:pPr>
              <a:lnSpc>
                <a:spcPct val="150000"/>
              </a:lnSpc>
            </a:pPr>
            <a:r>
              <a:rPr lang="de-DE" dirty="0"/>
              <a:t>Investigate if algorithm can learn about the problem without waiting for full </a:t>
            </a:r>
            <a:r>
              <a:rPr lang="de-DE" dirty="0" smtClean="0"/>
              <a:t>data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Compare </a:t>
            </a:r>
            <a:r>
              <a:rPr lang="de-DE" dirty="0" smtClean="0"/>
              <a:t>the performance if learned on full length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2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- </a:t>
            </a:r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Algorithms</a:t>
            </a:r>
            <a:endParaRPr lang="de-DE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8004176" cy="30963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Distance </a:t>
            </a:r>
            <a:r>
              <a:rPr lang="en-US" sz="1400" dirty="0" smtClean="0"/>
              <a:t>based: Proximity Forest [7], </a:t>
            </a:r>
            <a:r>
              <a:rPr lang="en-US" sz="1400" dirty="0"/>
              <a:t>Move-Split-Merge (</a:t>
            </a:r>
            <a:r>
              <a:rPr lang="en-US" sz="1400" dirty="0" smtClean="0"/>
              <a:t>MSM) [6]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 smtClean="0"/>
              <a:t>Interval based: </a:t>
            </a:r>
            <a:r>
              <a:rPr lang="en-US" sz="1400" dirty="0"/>
              <a:t>Time Series Forest (TSF</a:t>
            </a:r>
            <a:r>
              <a:rPr lang="en-US" sz="1400" dirty="0" smtClean="0"/>
              <a:t>) [8]</a:t>
            </a:r>
          </a:p>
          <a:p>
            <a:pPr>
              <a:lnSpc>
                <a:spcPct val="150000"/>
              </a:lnSpc>
            </a:pPr>
            <a:r>
              <a:rPr lang="en-US" sz="1400" dirty="0" err="1" smtClean="0"/>
              <a:t>Shapelets</a:t>
            </a:r>
            <a:r>
              <a:rPr lang="en-US" sz="1400" dirty="0" smtClean="0"/>
              <a:t>: </a:t>
            </a:r>
            <a:r>
              <a:rPr lang="en-US" sz="1400" dirty="0"/>
              <a:t>Learned </a:t>
            </a:r>
            <a:r>
              <a:rPr lang="en-US" sz="1400" dirty="0" err="1"/>
              <a:t>Shapelet</a:t>
            </a:r>
            <a:r>
              <a:rPr lang="en-US" sz="1400" dirty="0"/>
              <a:t> (LS</a:t>
            </a:r>
            <a:r>
              <a:rPr lang="en-US" sz="1400" dirty="0" smtClean="0"/>
              <a:t>) [10], </a:t>
            </a:r>
            <a:r>
              <a:rPr lang="en-US" sz="1400" dirty="0" err="1"/>
              <a:t>Shapelet</a:t>
            </a:r>
            <a:r>
              <a:rPr lang="en-US" sz="1400" dirty="0"/>
              <a:t> Transform </a:t>
            </a:r>
            <a:r>
              <a:rPr lang="en-US" sz="1400" dirty="0" smtClean="0"/>
              <a:t>(ST) [9]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 smtClean="0"/>
              <a:t>Dictionary based: WEASEL [3], </a:t>
            </a:r>
            <a:r>
              <a:rPr lang="en-US" sz="1400" dirty="0"/>
              <a:t>Bag of SFA Symbols (</a:t>
            </a:r>
            <a:r>
              <a:rPr lang="en-US" sz="1400" dirty="0" smtClean="0"/>
              <a:t>BOSS) [11]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Deep learning</a:t>
            </a:r>
            <a:r>
              <a:rPr lang="en-US" sz="1400" dirty="0"/>
              <a:t>: </a:t>
            </a:r>
            <a:r>
              <a:rPr lang="en-US" sz="1400" dirty="0" smtClean="0"/>
              <a:t>Inception-Time [2]</a:t>
            </a:r>
          </a:p>
          <a:p>
            <a:pPr>
              <a:lnSpc>
                <a:spcPct val="150000"/>
              </a:lnSpc>
            </a:pPr>
            <a:r>
              <a:rPr lang="de-DE" sz="1400" dirty="0"/>
              <a:t>Classical baselines: 1-NN ED &amp; 1-NN </a:t>
            </a:r>
            <a:r>
              <a:rPr lang="de-DE" sz="1400" dirty="0" smtClean="0"/>
              <a:t>DTW</a:t>
            </a:r>
            <a:endParaRPr lang="en-US" sz="1400" dirty="0" smtClean="0"/>
          </a:p>
          <a:p>
            <a:pPr>
              <a:lnSpc>
                <a:spcPct val="150000"/>
              </a:lnSpc>
            </a:pPr>
            <a:r>
              <a:rPr lang="en-US" sz="1400" dirty="0" smtClean="0"/>
              <a:t>Baseline (Dummy) </a:t>
            </a:r>
            <a:r>
              <a:rPr lang="en-US" sz="1400" dirty="0" smtClean="0"/>
              <a:t>Classifier </a:t>
            </a:r>
            <a:r>
              <a:rPr lang="en-US" sz="1400" dirty="0" smtClean="0"/>
              <a:t>(majority </a:t>
            </a:r>
            <a:r>
              <a:rPr lang="en-US" sz="1400" dirty="0" smtClean="0"/>
              <a:t>class)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Column </a:t>
            </a:r>
            <a:r>
              <a:rPr lang="en-US" sz="1400" dirty="0" err="1" smtClean="0"/>
              <a:t>Ensembling</a:t>
            </a:r>
            <a:r>
              <a:rPr lang="en-US" sz="1400" dirty="0" smtClean="0"/>
              <a:t> for multivariate data sets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278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– Framework</a:t>
            </a:r>
            <a:endParaRPr lang="de-DE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8080376" cy="30963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Research Question 1 (RQ1): How to adapt existing TS classification workflow for the early TS scenario ?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de-DE" dirty="0"/>
              <a:t>Framework implementing the early classification context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1"/>
                </a:solidFill>
              </a:rPr>
              <a:t>Testbed for comparing TSCAs in an early classification context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1"/>
                </a:solidFill>
              </a:rPr>
              <a:t>Recommender to suggest models for unseen data </a:t>
            </a:r>
            <a:r>
              <a:rPr lang="de-DE" sz="1100" dirty="0" smtClean="0">
                <a:solidFill>
                  <a:schemeClr val="tx1"/>
                </a:solidFill>
              </a:rPr>
              <a:t>sets</a:t>
            </a:r>
            <a:endParaRPr lang="de-D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4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76" y="766447"/>
            <a:ext cx="5945047" cy="4011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– Framework</a:t>
            </a:r>
            <a:endParaRPr lang="de-DE" dirty="0"/>
          </a:p>
        </p:txBody>
      </p:sp>
      <p:sp>
        <p:nvSpPr>
          <p:cNvPr id="3" name="Rectangle 2"/>
          <p:cNvSpPr/>
          <p:nvPr/>
        </p:nvSpPr>
        <p:spPr bwMode="auto">
          <a:xfrm>
            <a:off x="2438400" y="1047750"/>
            <a:ext cx="3429000" cy="2819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943600" y="1047750"/>
            <a:ext cx="1371600" cy="283933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975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– Framework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1047750"/>
            <a:ext cx="7908925" cy="3096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Framework implementing the early classification context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tx1"/>
                </a:solidFill>
              </a:rPr>
              <a:t>Testbed for </a:t>
            </a:r>
            <a:r>
              <a:rPr lang="de-DE" sz="1100" dirty="0" smtClean="0">
                <a:solidFill>
                  <a:schemeClr val="tx1"/>
                </a:solidFill>
              </a:rPr>
              <a:t>comparing TSCAs </a:t>
            </a:r>
            <a:r>
              <a:rPr lang="de-DE" sz="1100" dirty="0">
                <a:solidFill>
                  <a:schemeClr val="tx1"/>
                </a:solidFill>
              </a:rPr>
              <a:t>in an early classification </a:t>
            </a:r>
            <a:r>
              <a:rPr lang="de-DE" sz="1100" dirty="0" smtClean="0">
                <a:solidFill>
                  <a:schemeClr val="tx1"/>
                </a:solidFill>
              </a:rPr>
              <a:t>context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 smtClean="0">
                <a:solidFill>
                  <a:schemeClr val="tx1"/>
                </a:solidFill>
              </a:rPr>
              <a:t>Recommender to suggest models for unseen data sets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Testbed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tx1"/>
                </a:solidFill>
              </a:rPr>
              <a:t>Cutting time </a:t>
            </a:r>
            <a:r>
              <a:rPr lang="de-DE" sz="1100" dirty="0" smtClean="0">
                <a:solidFill>
                  <a:schemeClr val="tx1"/>
                </a:solidFill>
              </a:rPr>
              <a:t>series into 10 chunks (increments </a:t>
            </a:r>
            <a:r>
              <a:rPr lang="de-DE" sz="1100" dirty="0">
                <a:solidFill>
                  <a:schemeClr val="tx1"/>
                </a:solidFill>
              </a:rPr>
              <a:t>of 10</a:t>
            </a:r>
            <a:r>
              <a:rPr lang="de-DE" sz="1100" dirty="0" smtClean="0">
                <a:solidFill>
                  <a:schemeClr val="tx1"/>
                </a:solidFill>
              </a:rPr>
              <a:t>%)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Use evaluation metric combining accuray and earliness as performance measure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tx1"/>
                </a:solidFill>
              </a:rPr>
              <a:t>Use performance </a:t>
            </a:r>
            <a:r>
              <a:rPr lang="de-DE" sz="1100" dirty="0" smtClean="0">
                <a:solidFill>
                  <a:schemeClr val="tx1"/>
                </a:solidFill>
              </a:rPr>
              <a:t>of </a:t>
            </a:r>
            <a:r>
              <a:rPr lang="de-DE" sz="1100" dirty="0">
                <a:solidFill>
                  <a:schemeClr val="tx1"/>
                </a:solidFill>
              </a:rPr>
              <a:t>whole time series as </a:t>
            </a:r>
            <a:r>
              <a:rPr lang="de-DE" sz="1100" dirty="0" smtClean="0">
                <a:solidFill>
                  <a:schemeClr val="tx1"/>
                </a:solidFill>
              </a:rPr>
              <a:t>baseline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Recommender: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Learn on performance results from testbed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Assess classifiers as good and bad for each data set</a:t>
            </a:r>
          </a:p>
        </p:txBody>
      </p:sp>
    </p:spTree>
    <p:extLst>
      <p:ext uri="{BB962C8B-B14F-4D97-AF65-F5344CB8AC3E}">
        <p14:creationId xmlns:p14="http://schemas.microsoft.com/office/powerpoint/2010/main" val="152058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</a:t>
            </a:r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- The Chopper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729676"/>
            <a:ext cx="7219950" cy="34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– </a:t>
            </a:r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Framework</a:t>
            </a:r>
            <a:endParaRPr lang="de-DE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Research </a:t>
            </a:r>
            <a:r>
              <a:rPr lang="en-US" dirty="0"/>
              <a:t>Question </a:t>
            </a:r>
            <a:r>
              <a:rPr lang="en-US" dirty="0" smtClean="0"/>
              <a:t>2 </a:t>
            </a:r>
            <a:r>
              <a:rPr lang="en-US" dirty="0"/>
              <a:t>(</a:t>
            </a:r>
            <a:r>
              <a:rPr lang="en-US" dirty="0" smtClean="0"/>
              <a:t>RQ2): </a:t>
            </a:r>
            <a:r>
              <a:rPr lang="en-US" dirty="0"/>
              <a:t>How to </a:t>
            </a:r>
            <a:r>
              <a:rPr lang="en-US" dirty="0" smtClean="0"/>
              <a:t>evaluate the classifiers in the early TSC context, combining </a:t>
            </a:r>
            <a:r>
              <a:rPr lang="en-US" dirty="0" smtClean="0"/>
              <a:t>performance </a:t>
            </a:r>
            <a:r>
              <a:rPr lang="en-US" dirty="0" smtClean="0"/>
              <a:t>and earliness ?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eTSC</a:t>
            </a:r>
            <a:r>
              <a:rPr lang="en-US" dirty="0" smtClean="0"/>
              <a:t> solution:</a:t>
            </a:r>
          </a:p>
          <a:p>
            <a:pPr lvl="1">
              <a:lnSpc>
                <a:spcPct val="150000"/>
              </a:lnSpc>
            </a:pPr>
            <a:r>
              <a:rPr lang="en-US" sz="1100" dirty="0" smtClean="0">
                <a:solidFill>
                  <a:schemeClr val="accent4"/>
                </a:solidFill>
              </a:rPr>
              <a:t>Harmonic mean of Accuracy and Earliness</a:t>
            </a:r>
          </a:p>
          <a:p>
            <a:pPr lvl="1">
              <a:lnSpc>
                <a:spcPct val="150000"/>
              </a:lnSpc>
            </a:pPr>
            <a:r>
              <a:rPr lang="en-US" sz="1100" dirty="0" smtClean="0">
                <a:solidFill>
                  <a:schemeClr val="accent4"/>
                </a:solidFill>
              </a:rPr>
              <a:t>Beta </a:t>
            </a:r>
            <a:r>
              <a:rPr lang="en-US" sz="1100" dirty="0">
                <a:solidFill>
                  <a:schemeClr val="accent4"/>
                </a:solidFill>
              </a:rPr>
              <a:t>= 1, accuracy and earliness are equally </a:t>
            </a:r>
            <a:r>
              <a:rPr lang="en-US" sz="1100" dirty="0" smtClean="0">
                <a:solidFill>
                  <a:schemeClr val="accent4"/>
                </a:solidFill>
              </a:rPr>
              <a:t>important</a:t>
            </a:r>
            <a:endParaRPr lang="en-US" sz="1100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459163" y="2841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26" y="3105150"/>
            <a:ext cx="4575319" cy="4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0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Agenda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Introduction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Motivation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Research Questions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Data Sets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Methodology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Results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Conclusion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Future </a:t>
            </a:r>
            <a:r>
              <a:rPr lang="de-DE" dirty="0" smtClean="0"/>
              <a:t>Work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Q&amp;A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1867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– Framework</a:t>
            </a:r>
            <a:endParaRPr lang="de-DE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Research </a:t>
            </a:r>
            <a:r>
              <a:rPr lang="en-US" dirty="0"/>
              <a:t>Question </a:t>
            </a:r>
            <a:r>
              <a:rPr lang="en-US" dirty="0" smtClean="0"/>
              <a:t>2 </a:t>
            </a:r>
            <a:r>
              <a:rPr lang="en-US" dirty="0"/>
              <a:t>(</a:t>
            </a:r>
            <a:r>
              <a:rPr lang="en-US" dirty="0" smtClean="0"/>
              <a:t>RQ2): </a:t>
            </a:r>
            <a:r>
              <a:rPr lang="en-US" dirty="0"/>
              <a:t>How to </a:t>
            </a:r>
            <a:r>
              <a:rPr lang="en-US" dirty="0" smtClean="0"/>
              <a:t>evaluate the classifiers in the early TSC context, combining performance and earliness ?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Our Solution:</a:t>
            </a:r>
          </a:p>
          <a:p>
            <a:pPr lvl="1">
              <a:lnSpc>
                <a:spcPct val="150000"/>
              </a:lnSpc>
            </a:pPr>
            <a:r>
              <a:rPr lang="en-US" sz="1100" dirty="0" smtClean="0">
                <a:solidFill>
                  <a:schemeClr val="accent4"/>
                </a:solidFill>
              </a:rPr>
              <a:t>Performance measure: Balanced Accuracy</a:t>
            </a:r>
          </a:p>
          <a:p>
            <a:pPr lvl="1">
              <a:lnSpc>
                <a:spcPct val="150000"/>
              </a:lnSpc>
            </a:pPr>
            <a:r>
              <a:rPr lang="en-US" sz="1100" dirty="0" smtClean="0">
                <a:solidFill>
                  <a:schemeClr val="accent4"/>
                </a:solidFill>
              </a:rPr>
              <a:t>Earliness: </a:t>
            </a:r>
            <a:r>
              <a:rPr lang="en-US" sz="1100" dirty="0" smtClean="0">
                <a:solidFill>
                  <a:schemeClr val="accent4"/>
                </a:solidFill>
              </a:rPr>
              <a:t>Revealed % </a:t>
            </a:r>
            <a:r>
              <a:rPr lang="en-US" sz="1100" dirty="0" smtClean="0">
                <a:solidFill>
                  <a:schemeClr val="accent4"/>
                </a:solidFill>
              </a:rPr>
              <a:t>of data (depends on chunk)</a:t>
            </a:r>
          </a:p>
          <a:p>
            <a:pPr lvl="1">
              <a:lnSpc>
                <a:spcPct val="150000"/>
              </a:lnSpc>
            </a:pPr>
            <a:r>
              <a:rPr lang="en-US" sz="1100" dirty="0" smtClean="0">
                <a:solidFill>
                  <a:schemeClr val="accent4"/>
                </a:solidFill>
              </a:rPr>
              <a:t>Beta </a:t>
            </a:r>
            <a:r>
              <a:rPr lang="en-US" sz="1100" dirty="0">
                <a:solidFill>
                  <a:schemeClr val="accent4"/>
                </a:solidFill>
              </a:rPr>
              <a:t>= </a:t>
            </a:r>
            <a:r>
              <a:rPr lang="en-US" sz="1100" dirty="0" smtClean="0">
                <a:solidFill>
                  <a:schemeClr val="accent4"/>
                </a:solidFill>
              </a:rPr>
              <a:t>0.5, </a:t>
            </a:r>
            <a:r>
              <a:rPr lang="en-US" sz="1100" dirty="0">
                <a:solidFill>
                  <a:schemeClr val="accent4"/>
                </a:solidFill>
              </a:rPr>
              <a:t>accuracy </a:t>
            </a:r>
            <a:r>
              <a:rPr lang="en-US" sz="1100" dirty="0" smtClean="0">
                <a:solidFill>
                  <a:schemeClr val="accent4"/>
                </a:solidFill>
              </a:rPr>
              <a:t>is twice as important as earliness</a:t>
            </a:r>
            <a:endParaRPr lang="en-US" sz="11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endParaRPr lang="en-US" sz="11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459163" y="2841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– Framework</a:t>
            </a:r>
            <a:endParaRPr lang="de-DE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Research </a:t>
            </a:r>
            <a:r>
              <a:rPr lang="en-US" dirty="0"/>
              <a:t>Question </a:t>
            </a:r>
            <a:r>
              <a:rPr lang="en-US" dirty="0" smtClean="0"/>
              <a:t>2 </a:t>
            </a:r>
            <a:r>
              <a:rPr lang="en-US" dirty="0"/>
              <a:t>(</a:t>
            </a:r>
            <a:r>
              <a:rPr lang="en-US" dirty="0" smtClean="0"/>
              <a:t>RQ2): </a:t>
            </a:r>
            <a:r>
              <a:rPr lang="en-US" dirty="0"/>
              <a:t>How to </a:t>
            </a:r>
            <a:r>
              <a:rPr lang="en-US" dirty="0" smtClean="0"/>
              <a:t>evaluate the classifiers in the early TSC context, combining performance and earliness ?</a:t>
            </a:r>
          </a:p>
          <a:p>
            <a:pPr marL="523875" lvl="1" indent="0">
              <a:lnSpc>
                <a:spcPct val="150000"/>
              </a:lnSpc>
              <a:buNone/>
            </a:pPr>
            <a:endParaRPr lang="en-US" sz="1100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459163" y="2841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6" y="1946275"/>
            <a:ext cx="806196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– Framework</a:t>
            </a:r>
            <a:endParaRPr lang="de-DE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Research </a:t>
            </a:r>
            <a:r>
              <a:rPr lang="en-US" dirty="0"/>
              <a:t>Question </a:t>
            </a:r>
            <a:r>
              <a:rPr lang="en-US" dirty="0" smtClean="0"/>
              <a:t>3 </a:t>
            </a:r>
            <a:r>
              <a:rPr lang="en-US" dirty="0"/>
              <a:t>(</a:t>
            </a:r>
            <a:r>
              <a:rPr lang="en-US" dirty="0" smtClean="0"/>
              <a:t>RQ3): How to evaluate the proposed solution ?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Train a </a:t>
            </a:r>
            <a:r>
              <a:rPr lang="en-US" dirty="0" smtClean="0"/>
              <a:t>Recommender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Learns on the performance </a:t>
            </a:r>
            <a:r>
              <a:rPr lang="en-US" dirty="0" smtClean="0"/>
              <a:t>of classifiers </a:t>
            </a:r>
            <a:r>
              <a:rPr lang="en-US" dirty="0"/>
              <a:t>per data set per </a:t>
            </a:r>
            <a:r>
              <a:rPr lang="en-US" dirty="0" smtClean="0"/>
              <a:t>chunk</a:t>
            </a:r>
          </a:p>
          <a:p>
            <a:pPr>
              <a:lnSpc>
                <a:spcPct val="150000"/>
              </a:lnSpc>
            </a:pPr>
            <a:r>
              <a:rPr lang="en-US" dirty="0"/>
              <a:t>Suggests good performing classifiers for unseen data </a:t>
            </a:r>
            <a:r>
              <a:rPr lang="en-US" dirty="0" smtClean="0"/>
              <a:t>sets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Provides </a:t>
            </a:r>
            <a:r>
              <a:rPr lang="en-US" dirty="0" smtClean="0"/>
              <a:t>insights about the important </a:t>
            </a:r>
            <a:r>
              <a:rPr lang="en-US" dirty="0" smtClean="0"/>
              <a:t>features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746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9400" y="1060240"/>
            <a:ext cx="2342264" cy="309634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Random Forest </a:t>
            </a:r>
            <a:r>
              <a:rPr lang="en-US" dirty="0" err="1" smtClean="0"/>
              <a:t>Regressor</a:t>
            </a:r>
            <a:r>
              <a:rPr lang="en-US" dirty="0" smtClean="0"/>
              <a:t> per chunk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Predict F-scores for all classifiers and majority class baseline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Good Classifiers better than baseline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5350"/>
            <a:ext cx="5945047" cy="40113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– Framework</a:t>
            </a:r>
            <a:endParaRPr lang="de-DE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876800" y="1196497"/>
            <a:ext cx="1371600" cy="2819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41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Methodology – </a:t>
            </a:r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Framework</a:t>
            </a:r>
            <a:endParaRPr lang="de-DE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Random Forest </a:t>
            </a:r>
            <a:r>
              <a:rPr lang="en-US" dirty="0" err="1" smtClean="0"/>
              <a:t>Regressor</a:t>
            </a:r>
            <a:r>
              <a:rPr lang="en-US" dirty="0" smtClean="0"/>
              <a:t> per chunk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Predict F-scores for all classifiers and majority class baseline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Good Classifiers better than baseline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9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Experiments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8080376" cy="3096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Testbed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10 classifiers on 77 data sets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10 splits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1st (10%), 2nd (20%), 3rd (30%) and 10th (100%) chunks</a:t>
            </a:r>
          </a:p>
          <a:p>
            <a:pPr>
              <a:lnSpc>
                <a:spcPct val="150000"/>
              </a:lnSpc>
            </a:pP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Recommender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Performance results from testbed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4 random forest regressors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50 runs with resampling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15 data sets for testing</a:t>
            </a:r>
          </a:p>
          <a:p>
            <a:pPr lvl="1">
              <a:lnSpc>
                <a:spcPct val="150000"/>
              </a:lnSpc>
            </a:pPr>
            <a:endParaRPr lang="de-DE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Results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Results for Testbed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Within same classifier (across chunks)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Across different classifiers (on same chunk)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Data characteristics in relation to performance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Runtime performance</a:t>
            </a:r>
            <a:endParaRPr lang="de-DE" sz="11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de-DE" dirty="0" smtClean="0"/>
              <a:t>Results for Recommender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tx1"/>
                </a:solidFill>
              </a:rPr>
              <a:t>Preditcting </a:t>
            </a:r>
            <a:r>
              <a:rPr lang="de-DE" sz="1100" dirty="0" smtClean="0">
                <a:solidFill>
                  <a:schemeClr val="tx1"/>
                </a:solidFill>
              </a:rPr>
              <a:t>F-scores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tx1"/>
                </a:solidFill>
              </a:rPr>
              <a:t>Final </a:t>
            </a:r>
            <a:r>
              <a:rPr lang="de-DE" sz="1100" dirty="0" smtClean="0">
                <a:solidFill>
                  <a:schemeClr val="tx1"/>
                </a:solidFill>
              </a:rPr>
              <a:t>Recommendation</a:t>
            </a:r>
            <a:endParaRPr lang="de-DE" sz="11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tx1"/>
                </a:solidFill>
              </a:rPr>
              <a:t>Features </a:t>
            </a:r>
            <a:r>
              <a:rPr lang="de-DE" sz="1100" dirty="0" smtClean="0">
                <a:solidFill>
                  <a:schemeClr val="tx1"/>
                </a:solidFill>
              </a:rPr>
              <a:t>contribution </a:t>
            </a:r>
            <a:r>
              <a:rPr lang="de-DE" sz="1100" dirty="0">
                <a:solidFill>
                  <a:schemeClr val="tx1"/>
                </a:solidFill>
              </a:rPr>
              <a:t>to final </a:t>
            </a:r>
            <a:r>
              <a:rPr lang="de-DE" sz="1100" dirty="0" smtClean="0">
                <a:solidFill>
                  <a:schemeClr val="tx1"/>
                </a:solidFill>
              </a:rPr>
              <a:t>prediction</a:t>
            </a:r>
            <a:endParaRPr lang="de-D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96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Testbed Results – Within Classifier</a:t>
            </a:r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737152"/>
            <a:ext cx="7677150" cy="44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0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Testbed Results – Across Classifiers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3" y="876299"/>
            <a:ext cx="7658893" cy="339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Testbed Results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8080376" cy="3096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TSF</a:t>
            </a:r>
            <a:r>
              <a:rPr lang="de-DE" dirty="0" smtClean="0"/>
              <a:t>, WEASEL, CBOSS, ST and Pforest worked in the early </a:t>
            </a:r>
            <a:r>
              <a:rPr lang="de-DE" dirty="0" smtClean="0"/>
              <a:t>context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All 5 classifiers finished on 36 common data sets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KNN-ED and Inception Time failed to handle the early classification context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LS &amp; MSM results lower than the published results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KNN-DTW failed due to code failure</a:t>
            </a:r>
          </a:p>
        </p:txBody>
      </p:sp>
    </p:spTree>
    <p:extLst>
      <p:ext uri="{BB962C8B-B14F-4D97-AF65-F5344CB8AC3E}">
        <p14:creationId xmlns:p14="http://schemas.microsoft.com/office/powerpoint/2010/main" val="18815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Introduction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7908925" cy="33325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Time Series field has been thriving in the last decade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accent4"/>
                </a:solidFill>
              </a:rPr>
              <a:t>Personal Gadgets</a:t>
            </a:r>
            <a:endParaRPr lang="de-DE" sz="1100" dirty="0">
              <a:solidFill>
                <a:schemeClr val="accent4"/>
              </a:solidFill>
            </a:endParaRPr>
          </a:p>
          <a:p>
            <a:pPr lvl="1">
              <a:lnSpc>
                <a:spcPct val="150000"/>
              </a:lnSpc>
            </a:pPr>
            <a:r>
              <a:rPr lang="de-DE" sz="1100" smtClean="0">
                <a:solidFill>
                  <a:schemeClr val="accent4"/>
                </a:solidFill>
              </a:rPr>
              <a:t>Smart home sensors</a:t>
            </a:r>
            <a:endParaRPr lang="de-DE" sz="1100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de-DE" dirty="0" smtClean="0"/>
              <a:t>Time </a:t>
            </a:r>
            <a:r>
              <a:rPr lang="de-DE" dirty="0"/>
              <a:t>Series Classification (TSC)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Accuracy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Space and Time Complexity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Full data is </a:t>
            </a:r>
            <a:r>
              <a:rPr lang="de-DE" sz="1100" dirty="0" smtClean="0">
                <a:solidFill>
                  <a:schemeClr val="accent4"/>
                </a:solidFill>
              </a:rPr>
              <a:t>available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Early Time Series Classification (eTSC)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Accuracy and Earliness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Time is important, classify as early as possible</a:t>
            </a:r>
          </a:p>
        </p:txBody>
      </p:sp>
    </p:spTree>
    <p:extLst>
      <p:ext uri="{BB962C8B-B14F-4D97-AF65-F5344CB8AC3E}">
        <p14:creationId xmlns:p14="http://schemas.microsoft.com/office/powerpoint/2010/main" val="7607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Recommender Results – </a:t>
            </a:r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Predicting F-Scores</a:t>
            </a:r>
            <a:endParaRPr lang="de-D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316262"/>
              </p:ext>
            </p:extLst>
          </p:nvPr>
        </p:nvGraphicFramePr>
        <p:xfrm>
          <a:off x="4953000" y="1122998"/>
          <a:ext cx="3810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0000"/>
                <a:gridCol w="1270000"/>
                <a:gridCol w="127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rgbClr val="000000"/>
                          </a:solidFill>
                          <a:effectLst/>
                          <a:latin typeface="CMBX10"/>
                        </a:rPr>
                        <a:t>Revealed%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CMBX10"/>
                        </a:rPr>
                        <a:t>Avg MAE </a:t>
                      </a:r>
                      <a:endParaRPr 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CMBX10"/>
                        </a:rPr>
                        <a:t>Avg RMSE</a:t>
                      </a:r>
                      <a:endParaRPr lang="en-US" sz="16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10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4.82 </a:t>
                      </a:r>
                      <a:endParaRPr 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6.71</a:t>
                      </a:r>
                      <a:endParaRPr lang="en-US" sz="16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20 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9.57 </a:t>
                      </a:r>
                      <a:endParaRPr 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12.42</a:t>
                      </a:r>
                      <a:endParaRPr lang="en-US" sz="16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30 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12.03 </a:t>
                      </a:r>
                      <a:endParaRPr 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15.46</a:t>
                      </a:r>
                      <a:endParaRPr lang="en-US" sz="160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100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15.58 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MR10"/>
                        </a:rPr>
                        <a:t>19.52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10100" y="310515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Overall performance of chunk learners in predicting actual </a:t>
            </a:r>
            <a:r>
              <a:rPr lang="en-US" sz="1600" i="1" dirty="0" smtClean="0"/>
              <a:t>F-</a:t>
            </a:r>
            <a:r>
              <a:rPr lang="en-US" sz="1600" dirty="0" smtClean="0"/>
              <a:t>scores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over 50 runs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766447"/>
            <a:ext cx="3790950" cy="34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Recommender Results – </a:t>
            </a:r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Final Recommendation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5" y="915566"/>
            <a:ext cx="3889376" cy="3096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High Accuracy and Recall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Relatively lower precision on lower chunks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Baseline classifier plays </a:t>
            </a:r>
            <a:r>
              <a:rPr lang="de-DE" dirty="0" smtClean="0">
                <a:solidFill>
                  <a:schemeClr val="tx1"/>
                </a:solidFill>
              </a:rPr>
              <a:t>an important role in determining the results</a:t>
            </a:r>
            <a:endParaRPr lang="de-DE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de-DE" sz="1100" dirty="0"/>
          </a:p>
          <a:p>
            <a:pPr>
              <a:lnSpc>
                <a:spcPct val="150000"/>
              </a:lnSpc>
            </a:pPr>
            <a:endParaRPr lang="de-DE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909375"/>
              </p:ext>
            </p:extLst>
          </p:nvPr>
        </p:nvGraphicFramePr>
        <p:xfrm>
          <a:off x="4603898" y="1016020"/>
          <a:ext cx="42672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/>
                <a:gridCol w="10668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effectLst/>
                        </a:rPr>
                        <a:t>Revealed % </a:t>
                      </a:r>
                      <a:endParaRPr lang="en-US" sz="105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Avg Accuracy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Avg Recall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Avg Precision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10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73.62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0.9520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0.6920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20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80.19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0.9597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0.7769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30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86.15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0.9925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0.8346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100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95.80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effectLst/>
                        </a:rPr>
                        <a:t>1.0000</a:t>
                      </a:r>
                      <a:endParaRPr lang="en-US" sz="105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0.9481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98581" y="2983063"/>
            <a:ext cx="426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Overall Performance of chunk learners in predicting </a:t>
            </a:r>
            <a:r>
              <a:rPr lang="en-US" sz="1050" dirty="0" smtClean="0"/>
              <a:t>good and </a:t>
            </a:r>
            <a:r>
              <a:rPr lang="en-US" sz="1050" dirty="0"/>
              <a:t>bad</a:t>
            </a:r>
            <a:br>
              <a:rPr lang="en-US" sz="1050" dirty="0"/>
            </a:br>
            <a:r>
              <a:rPr lang="en-US" sz="1050" dirty="0"/>
              <a:t>performers over 50 runs </a:t>
            </a:r>
          </a:p>
        </p:txBody>
      </p:sp>
    </p:spTree>
    <p:extLst>
      <p:ext uri="{BB962C8B-B14F-4D97-AF65-F5344CB8AC3E}">
        <p14:creationId xmlns:p14="http://schemas.microsoft.com/office/powerpoint/2010/main" val="391305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Recommender Results – Feature Importance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66750"/>
            <a:ext cx="77724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Conclusion - Testbed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In general, TSF is better than all other classifiers on early chunks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All classifiers are not significantly different from each other on full length</a:t>
            </a:r>
            <a:endParaRPr lang="de-DE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10% classifiers are not statistically different from the 100% classifiers based on F-score due to role of earliness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Beta value has great effect on results of testbed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No clear relation between data characteristics and performance of classifiers in early classification context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981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Conclusion - Recommender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Recommender tends to over estimate performance of classifiers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RMSE = </a:t>
            </a:r>
            <a:r>
              <a:rPr lang="en-US" dirty="0" smtClean="0"/>
              <a:t>6.71</a:t>
            </a:r>
            <a:r>
              <a:rPr lang="en-US" dirty="0"/>
              <a:t>% </a:t>
            </a:r>
            <a:r>
              <a:rPr lang="en-US" dirty="0" smtClean="0"/>
              <a:t> on 10% chunk but increases to </a:t>
            </a:r>
            <a:r>
              <a:rPr lang="en-US" dirty="0"/>
              <a:t>19.52% </a:t>
            </a:r>
            <a:r>
              <a:rPr lang="en-US" dirty="0" smtClean="0"/>
              <a:t>on full length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Regardless of the error, still recommends good classifiers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smtClean="0"/>
              <a:t>Baseline classifier has great effect on results of recommender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Recommender depends mainly on data set features for recomemdations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91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Future Work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Cover a broader spectrum of time series problem types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Use bespoke multivariate classifiers to learn relations between dimensions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Investigate understandability under the early classification context for classifiers like TSF and ST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More granular chunks and comparison across more chunks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tx1"/>
                </a:solidFill>
              </a:rPr>
              <a:t>Using a time series classifier as baseline in recommender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0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8C22487-6777-844B-9721-C5AF4A65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914975"/>
            <a:ext cx="6984776" cy="1241100"/>
          </a:xfrm>
        </p:spPr>
        <p:txBody>
          <a:bodyPr/>
          <a:lstStyle/>
          <a:p>
            <a:r>
              <a:rPr lang="de-DE" dirty="0" smtClean="0"/>
              <a:t>Thank you </a:t>
            </a:r>
            <a:r>
              <a:rPr lang="de-DE" dirty="0"/>
              <a:t>for your attention!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9371B449-CD6E-EE4B-8237-D2A799833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5055" y="4300538"/>
            <a:ext cx="5599113" cy="647700"/>
          </a:xfrm>
        </p:spPr>
        <p:txBody>
          <a:bodyPr/>
          <a:lstStyle/>
          <a:p>
            <a:r>
              <a:rPr lang="de-DE" b="1" dirty="0" err="1">
                <a:latin typeface="Lucida Sans Unicode" charset="0"/>
                <a:ea typeface="Lucida Sans Unicode" charset="0"/>
                <a:cs typeface="Lucida Sans Unicode" charset="0"/>
              </a:rPr>
              <a:t>www.ovgu.de</a:t>
            </a:r>
            <a:endParaRPr lang="de-DE" b="1" dirty="0">
              <a:latin typeface="Lucida Sans Unicode" charset="0"/>
              <a:ea typeface="Lucida Sans Unicode" charset="0"/>
              <a:cs typeface="Lucida Sans Unicode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8C22487-6777-844B-9721-C5AF4A65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581150"/>
            <a:ext cx="1765962" cy="1241100"/>
          </a:xfrm>
        </p:spPr>
        <p:txBody>
          <a:bodyPr/>
          <a:lstStyle/>
          <a:p>
            <a:r>
              <a:rPr lang="de-DE" dirty="0" smtClean="0"/>
              <a:t>Appendix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9371B449-CD6E-EE4B-8237-D2A799833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5055" y="4300538"/>
            <a:ext cx="5599113" cy="647700"/>
          </a:xfrm>
        </p:spPr>
        <p:txBody>
          <a:bodyPr/>
          <a:lstStyle/>
          <a:p>
            <a:r>
              <a:rPr lang="de-DE" b="1" dirty="0" err="1">
                <a:latin typeface="Lucida Sans Unicode" charset="0"/>
                <a:ea typeface="Lucida Sans Unicode" charset="0"/>
                <a:cs typeface="Lucida Sans Unicode" charset="0"/>
              </a:rPr>
              <a:t>www.ovgu.de</a:t>
            </a:r>
            <a:endParaRPr lang="de-DE" b="1" dirty="0">
              <a:latin typeface="Lucida Sans Unicode" charset="0"/>
              <a:ea typeface="Lucida Sans Unicode" charset="0"/>
              <a:cs typeface="Lucida Sans Unicode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08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47841"/>
            <a:ext cx="2835423" cy="2835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48925"/>
            <a:ext cx="2898009" cy="2898009"/>
          </a:xfrm>
          <a:prstGeom prst="rect">
            <a:avLst/>
          </a:prstGeom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 txBox="1">
            <a:spLocks/>
          </p:cNvSpPr>
          <p:nvPr/>
        </p:nvSpPr>
        <p:spPr>
          <a:xfrm>
            <a:off x="170121" y="1657350"/>
            <a:ext cx="2649279" cy="2189584"/>
          </a:xfrm>
          <a:prstGeom prst="rect">
            <a:avLst/>
          </a:prstGeom>
        </p:spPr>
        <p:txBody>
          <a:bodyPr lIns="0" tIns="46800" anchor="t"/>
          <a:lstStyle>
            <a:lvl1pPr marL="217884" indent="0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sym typeface="Lucida Grande" charset="0"/>
              </a:defRPr>
            </a:lvl1pPr>
            <a:lvl2pPr marL="86320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11691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14739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7799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1228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24657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28086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31515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Harmonic Mean: Equal importance of accuracy and earliness</a:t>
            </a:r>
          </a:p>
        </p:txBody>
      </p:sp>
    </p:spTree>
    <p:extLst>
      <p:ext uri="{BB962C8B-B14F-4D97-AF65-F5344CB8AC3E}">
        <p14:creationId xmlns:p14="http://schemas.microsoft.com/office/powerpoint/2010/main" val="28635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42" y="895350"/>
            <a:ext cx="2835423" cy="2835423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 txBox="1">
            <a:spLocks/>
          </p:cNvSpPr>
          <p:nvPr/>
        </p:nvSpPr>
        <p:spPr>
          <a:xfrm>
            <a:off x="53163" y="1604859"/>
            <a:ext cx="2649279" cy="2189584"/>
          </a:xfrm>
          <a:prstGeom prst="rect">
            <a:avLst/>
          </a:prstGeom>
        </p:spPr>
        <p:txBody>
          <a:bodyPr lIns="0" tIns="46800" anchor="t"/>
          <a:lstStyle>
            <a:lvl1pPr marL="217884" indent="0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sym typeface="Lucida Grande" charset="0"/>
              </a:defRPr>
            </a:lvl1pPr>
            <a:lvl2pPr marL="86320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11691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14739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7799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1228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24657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28086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31515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Accuracy twice important as earliness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242" y="914834"/>
            <a:ext cx="2816382" cy="281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Introduction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Time Series field has been thriving in the last decade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Personal Gadgets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Smart home sensors</a:t>
            </a:r>
          </a:p>
          <a:p>
            <a:pPr>
              <a:lnSpc>
                <a:spcPct val="150000"/>
              </a:lnSpc>
            </a:pPr>
            <a:r>
              <a:rPr lang="de-DE" dirty="0"/>
              <a:t>Time Series Classification (TSC)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Accuracy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Space and Time Complexity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Full data is available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Early Time Series Classification (eTSC)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Accuracy and Earliness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Time is important, classify as early as </a:t>
            </a:r>
            <a:r>
              <a:rPr lang="de-DE" sz="1100" dirty="0" smtClean="0">
                <a:solidFill>
                  <a:schemeClr val="accent4"/>
                </a:solidFill>
              </a:rPr>
              <a:t>possible</a:t>
            </a:r>
          </a:p>
          <a:p>
            <a:pPr lvl="1">
              <a:lnSpc>
                <a:spcPct val="150000"/>
              </a:lnSpc>
            </a:pPr>
            <a:endParaRPr lang="de-DE" sz="1100" dirty="0">
              <a:solidFill>
                <a:schemeClr val="accent4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62600" y="1428750"/>
            <a:ext cx="3082469" cy="2667000"/>
            <a:chOff x="5562600" y="1428750"/>
            <a:chExt cx="3082469" cy="2667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1428750"/>
              <a:ext cx="3082469" cy="25831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019800" y="3834140"/>
              <a:ext cx="2362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+mn-lt"/>
                  <a:ea typeface="+mn-ea"/>
                  <a:cs typeface="+mn-cs"/>
                  <a:sym typeface="Lucida Grande" charset="0"/>
                </a:rPr>
                <a:t>Time Series Classification </a:t>
              </a:r>
              <a:r>
                <a:rPr lang="en-US" sz="1100" dirty="0" smtClean="0">
                  <a:solidFill>
                    <a:schemeClr val="accent4"/>
                  </a:solidFill>
                  <a:latin typeface="+mn-lt"/>
                  <a:ea typeface="+mn-ea"/>
                  <a:cs typeface="+mn-cs"/>
                  <a:sym typeface="Lucida Grande" charset="0"/>
                </a:rPr>
                <a:t>[12]</a:t>
              </a:r>
              <a:endParaRPr lang="en-US" sz="1100" dirty="0">
                <a:solidFill>
                  <a:schemeClr val="accent4"/>
                </a:solidFill>
                <a:latin typeface="+mn-lt"/>
                <a:ea typeface="+mn-ea"/>
                <a:cs typeface="+mn-cs"/>
                <a:sym typeface="Lucida Grand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37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1950"/>
            <a:ext cx="5342546" cy="37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 txBox="1">
            <a:spLocks/>
          </p:cNvSpPr>
          <p:nvPr/>
        </p:nvSpPr>
        <p:spPr>
          <a:xfrm>
            <a:off x="93921" y="1905672"/>
            <a:ext cx="4020879" cy="970878"/>
          </a:xfrm>
          <a:prstGeom prst="rect">
            <a:avLst/>
          </a:prstGeom>
        </p:spPr>
        <p:txBody>
          <a:bodyPr lIns="0" tIns="46800" anchor="t"/>
          <a:lstStyle>
            <a:lvl1pPr marL="217884" indent="0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sym typeface="Lucida Grande" charset="0"/>
              </a:defRPr>
            </a:lvl1pPr>
            <a:lvl2pPr marL="86320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11691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14739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7799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1228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24657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28086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31515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CD diagram All classifiers</a:t>
            </a:r>
          </a:p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(Balanced Accuracy)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65322"/>
            <a:ext cx="473964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895351"/>
            <a:ext cx="4541874" cy="3234462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 txBox="1">
            <a:spLocks/>
          </p:cNvSpPr>
          <p:nvPr/>
        </p:nvSpPr>
        <p:spPr>
          <a:xfrm>
            <a:off x="152400" y="1904572"/>
            <a:ext cx="4020879" cy="970878"/>
          </a:xfrm>
          <a:prstGeom prst="rect">
            <a:avLst/>
          </a:prstGeom>
        </p:spPr>
        <p:txBody>
          <a:bodyPr lIns="0" tIns="46800" anchor="t"/>
          <a:lstStyle>
            <a:lvl1pPr marL="217884" indent="0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sym typeface="Lucida Grande" charset="0"/>
              </a:defRPr>
            </a:lvl1pPr>
            <a:lvl2pPr marL="86320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11691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14739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7799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1228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24657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28086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31515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CD diagram All classifiers </a:t>
            </a:r>
          </a:p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(F-score)</a:t>
            </a:r>
          </a:p>
        </p:txBody>
      </p:sp>
    </p:spTree>
    <p:extLst>
      <p:ext uri="{BB962C8B-B14F-4D97-AF65-F5344CB8AC3E}">
        <p14:creationId xmlns:p14="http://schemas.microsoft.com/office/powerpoint/2010/main" val="23838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23950"/>
            <a:ext cx="4855349" cy="3024188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 txBox="1">
            <a:spLocks/>
          </p:cNvSpPr>
          <p:nvPr/>
        </p:nvSpPr>
        <p:spPr>
          <a:xfrm>
            <a:off x="17721" y="1905672"/>
            <a:ext cx="4173279" cy="970878"/>
          </a:xfrm>
          <a:prstGeom prst="rect">
            <a:avLst/>
          </a:prstGeom>
        </p:spPr>
        <p:txBody>
          <a:bodyPr lIns="0" tIns="46800" anchor="t"/>
          <a:lstStyle>
            <a:lvl1pPr marL="217884" indent="0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sym typeface="Lucida Grande" charset="0"/>
              </a:defRPr>
            </a:lvl1pPr>
            <a:lvl2pPr marL="86320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11691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14739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7799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1228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24657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28086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31515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CD diagram within</a:t>
            </a:r>
          </a:p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(Balanced Accuracy)</a:t>
            </a:r>
          </a:p>
        </p:txBody>
      </p:sp>
    </p:spTree>
    <p:extLst>
      <p:ext uri="{BB962C8B-B14F-4D97-AF65-F5344CB8AC3E}">
        <p14:creationId xmlns:p14="http://schemas.microsoft.com/office/powerpoint/2010/main" val="149222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58329"/>
            <a:ext cx="4855349" cy="2955429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 txBox="1">
            <a:spLocks/>
          </p:cNvSpPr>
          <p:nvPr/>
        </p:nvSpPr>
        <p:spPr>
          <a:xfrm>
            <a:off x="17721" y="1905672"/>
            <a:ext cx="4173279" cy="970878"/>
          </a:xfrm>
          <a:prstGeom prst="rect">
            <a:avLst/>
          </a:prstGeom>
        </p:spPr>
        <p:txBody>
          <a:bodyPr lIns="0" tIns="46800" anchor="t"/>
          <a:lstStyle>
            <a:lvl1pPr marL="217884" indent="0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sym typeface="Lucida Grande" charset="0"/>
              </a:defRPr>
            </a:lvl1pPr>
            <a:lvl2pPr marL="86320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11691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14739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7799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1228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24657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28086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31515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CD diagram within</a:t>
            </a:r>
          </a:p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(F-score)</a:t>
            </a:r>
          </a:p>
        </p:txBody>
      </p:sp>
    </p:spTree>
    <p:extLst>
      <p:ext uri="{BB962C8B-B14F-4D97-AF65-F5344CB8AC3E}">
        <p14:creationId xmlns:p14="http://schemas.microsoft.com/office/powerpoint/2010/main" val="389867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712508"/>
            <a:ext cx="6858000" cy="3459442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 txBox="1">
            <a:spLocks/>
          </p:cNvSpPr>
          <p:nvPr/>
        </p:nvSpPr>
        <p:spPr>
          <a:xfrm>
            <a:off x="17721" y="1905672"/>
            <a:ext cx="2192079" cy="970878"/>
          </a:xfrm>
          <a:prstGeom prst="rect">
            <a:avLst/>
          </a:prstGeom>
        </p:spPr>
        <p:txBody>
          <a:bodyPr lIns="0" tIns="46800" anchor="t"/>
          <a:lstStyle>
            <a:lvl1pPr marL="217884" indent="0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sym typeface="Lucida Grande" charset="0"/>
              </a:defRPr>
            </a:lvl1pPr>
            <a:lvl2pPr marL="86320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11691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14739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7799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1228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24657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28086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31515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Runtime for CBoss</a:t>
            </a:r>
            <a:endParaRPr lang="de-DE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2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50" y="712508"/>
            <a:ext cx="6797500" cy="3459442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 txBox="1">
            <a:spLocks/>
          </p:cNvSpPr>
          <p:nvPr/>
        </p:nvSpPr>
        <p:spPr>
          <a:xfrm>
            <a:off x="17721" y="1905672"/>
            <a:ext cx="2268279" cy="970878"/>
          </a:xfrm>
          <a:prstGeom prst="rect">
            <a:avLst/>
          </a:prstGeom>
        </p:spPr>
        <p:txBody>
          <a:bodyPr lIns="0" tIns="46800" anchor="t"/>
          <a:lstStyle>
            <a:lvl1pPr marL="217884" indent="0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sym typeface="Lucida Grande" charset="0"/>
              </a:defRPr>
            </a:lvl1pPr>
            <a:lvl2pPr marL="86320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11691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14739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7799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1228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24657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28086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31515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Runtime for PForest</a:t>
            </a:r>
            <a:endParaRPr lang="de-DE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08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50" y="712508"/>
            <a:ext cx="6797500" cy="3459442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 txBox="1">
            <a:spLocks/>
          </p:cNvSpPr>
          <p:nvPr/>
        </p:nvSpPr>
        <p:spPr>
          <a:xfrm>
            <a:off x="17721" y="1905672"/>
            <a:ext cx="2192079" cy="970878"/>
          </a:xfrm>
          <a:prstGeom prst="rect">
            <a:avLst/>
          </a:prstGeom>
        </p:spPr>
        <p:txBody>
          <a:bodyPr lIns="0" tIns="46800" anchor="t"/>
          <a:lstStyle>
            <a:lvl1pPr marL="217884" indent="0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sym typeface="Lucida Grande" charset="0"/>
              </a:defRPr>
            </a:lvl1pPr>
            <a:lvl2pPr marL="86320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11691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14739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7799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1228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24657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28086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31515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Runtime for ST</a:t>
            </a:r>
            <a:endParaRPr lang="de-DE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50" y="712508"/>
            <a:ext cx="6797500" cy="3459442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 txBox="1">
            <a:spLocks/>
          </p:cNvSpPr>
          <p:nvPr/>
        </p:nvSpPr>
        <p:spPr>
          <a:xfrm>
            <a:off x="17721" y="1905672"/>
            <a:ext cx="2192079" cy="970878"/>
          </a:xfrm>
          <a:prstGeom prst="rect">
            <a:avLst/>
          </a:prstGeom>
        </p:spPr>
        <p:txBody>
          <a:bodyPr lIns="0" tIns="46800" anchor="t"/>
          <a:lstStyle>
            <a:lvl1pPr marL="217884" indent="0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sym typeface="Lucida Grande" charset="0"/>
              </a:defRPr>
            </a:lvl1pPr>
            <a:lvl2pPr marL="86320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11691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14739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7799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1228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24657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28086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31515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Runtime for TSF</a:t>
            </a:r>
            <a:endParaRPr lang="de-DE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50" y="712508"/>
            <a:ext cx="6797500" cy="3459442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 txBox="1">
            <a:spLocks/>
          </p:cNvSpPr>
          <p:nvPr/>
        </p:nvSpPr>
        <p:spPr>
          <a:xfrm>
            <a:off x="17721" y="1905672"/>
            <a:ext cx="2344479" cy="970878"/>
          </a:xfrm>
          <a:prstGeom prst="rect">
            <a:avLst/>
          </a:prstGeom>
        </p:spPr>
        <p:txBody>
          <a:bodyPr lIns="0" tIns="46800" anchor="t"/>
          <a:lstStyle>
            <a:lvl1pPr marL="217884" indent="0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  <a:sym typeface="Lucida Grande" charset="0"/>
              </a:defRPr>
            </a:lvl1pPr>
            <a:lvl2pPr marL="86320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marL="11691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1473994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17799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1228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24657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28086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3151585" indent="-339329" algn="l" defTabSz="62865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975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 smtClean="0">
                <a:solidFill>
                  <a:schemeClr val="tx1"/>
                </a:solidFill>
              </a:rPr>
              <a:t>Runtime for WEASEL</a:t>
            </a:r>
            <a:endParaRPr lang="de-DE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Introduction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Time Series field has been thriving in the last decade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Personal Gadgets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Smart home sensors</a:t>
            </a:r>
          </a:p>
          <a:p>
            <a:pPr>
              <a:lnSpc>
                <a:spcPct val="150000"/>
              </a:lnSpc>
            </a:pPr>
            <a:r>
              <a:rPr lang="de-DE" dirty="0"/>
              <a:t>Time Series Classification (TSC)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Accuracy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Space and Time Complexity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Full data is available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Early Time Series Classification (eTSC)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Accuracy and Earliness</a:t>
            </a:r>
          </a:p>
          <a:p>
            <a:pPr lvl="1">
              <a:lnSpc>
                <a:spcPct val="150000"/>
              </a:lnSpc>
            </a:pPr>
            <a:r>
              <a:rPr lang="de-DE" sz="1100" dirty="0">
                <a:solidFill>
                  <a:schemeClr val="accent4"/>
                </a:solidFill>
              </a:rPr>
              <a:t>Time is important, classify as early as possible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6400" y="1417476"/>
            <a:ext cx="3247357" cy="2749972"/>
            <a:chOff x="5486400" y="1417476"/>
            <a:chExt cx="3247357" cy="27499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1417476"/>
              <a:ext cx="3247357" cy="261791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928978" y="3905838"/>
              <a:ext cx="26816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accent4"/>
                  </a:solidFill>
                  <a:latin typeface="+mn-lt"/>
                  <a:ea typeface="+mn-ea"/>
                  <a:cs typeface="+mn-cs"/>
                  <a:sym typeface="Lucida Grande" charset="0"/>
                </a:rPr>
                <a:t>Early Time </a:t>
              </a:r>
              <a:r>
                <a:rPr lang="en-US" sz="1100" dirty="0">
                  <a:solidFill>
                    <a:schemeClr val="accent4"/>
                  </a:solidFill>
                  <a:latin typeface="+mn-lt"/>
                  <a:ea typeface="+mn-ea"/>
                  <a:cs typeface="+mn-cs"/>
                  <a:sym typeface="Lucida Grande" charset="0"/>
                </a:rPr>
                <a:t>Series Classification </a:t>
              </a:r>
              <a:r>
                <a:rPr lang="en-US" sz="1100" dirty="0" smtClean="0">
                  <a:solidFill>
                    <a:schemeClr val="accent4"/>
                  </a:solidFill>
                  <a:latin typeface="+mn-lt"/>
                  <a:ea typeface="+mn-ea"/>
                  <a:cs typeface="+mn-cs"/>
                  <a:sym typeface="Lucida Grande" charset="0"/>
                </a:rPr>
                <a:t>[12]</a:t>
              </a:r>
              <a:endParaRPr lang="en-US" sz="1100" dirty="0">
                <a:solidFill>
                  <a:schemeClr val="accent4"/>
                </a:solidFill>
                <a:latin typeface="+mn-lt"/>
                <a:ea typeface="+mn-ea"/>
                <a:cs typeface="+mn-cs"/>
                <a:sym typeface="Lucida Grand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55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References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1000" dirty="0" smtClean="0"/>
              <a:t>[1] </a:t>
            </a:r>
            <a:r>
              <a:rPr lang="en-US" sz="1000" dirty="0" err="1" smtClean="0"/>
              <a:t>Bagnall</a:t>
            </a:r>
            <a:r>
              <a:rPr lang="en-US" sz="1000" dirty="0"/>
              <a:t>, Anthony, et al. "The great time series classification bake off: a review and experimental evaluation of recent algorithmic advances." </a:t>
            </a:r>
            <a:r>
              <a:rPr lang="en-US" sz="1000" i="1" dirty="0"/>
              <a:t>Data Mining and Knowledge Discovery</a:t>
            </a:r>
            <a:r>
              <a:rPr lang="en-US" sz="1000" dirty="0"/>
              <a:t> 31.3 (2017): 606-660.</a:t>
            </a:r>
            <a:r>
              <a:rPr lang="de-DE" sz="1000" dirty="0" smtClean="0"/>
              <a:t>Goals, Theses and Questions</a:t>
            </a:r>
          </a:p>
          <a:p>
            <a:pPr>
              <a:lnSpc>
                <a:spcPct val="150000"/>
              </a:lnSpc>
            </a:pPr>
            <a:r>
              <a:rPr lang="en-US" sz="1000" dirty="0" smtClean="0"/>
              <a:t>[2] </a:t>
            </a:r>
            <a:r>
              <a:rPr lang="en-US" sz="1000" dirty="0" err="1" smtClean="0"/>
              <a:t>Fawaz</a:t>
            </a:r>
            <a:r>
              <a:rPr lang="en-US" sz="1000" dirty="0"/>
              <a:t>, Hassan Ismail, et al. "</a:t>
            </a:r>
            <a:r>
              <a:rPr lang="en-US" sz="1000" dirty="0" err="1"/>
              <a:t>Inceptiontime</a:t>
            </a:r>
            <a:r>
              <a:rPr lang="en-US" sz="1000" dirty="0"/>
              <a:t>: Finding </a:t>
            </a:r>
            <a:r>
              <a:rPr lang="en-US" sz="1000" dirty="0" err="1"/>
              <a:t>alexnet</a:t>
            </a:r>
            <a:r>
              <a:rPr lang="en-US" sz="1000" dirty="0"/>
              <a:t> for time series classification." </a:t>
            </a:r>
            <a:r>
              <a:rPr lang="en-US" sz="1000" i="1" dirty="0"/>
              <a:t>Data Mining and Knowledge Discovery</a:t>
            </a:r>
            <a:r>
              <a:rPr lang="en-US" sz="1000" dirty="0"/>
              <a:t> 34.6 (2020): 1936-1962.</a:t>
            </a:r>
            <a:r>
              <a:rPr lang="de-DE" sz="1000" dirty="0" smtClean="0"/>
              <a:t>Methodology</a:t>
            </a:r>
          </a:p>
          <a:p>
            <a:pPr>
              <a:lnSpc>
                <a:spcPct val="150000"/>
              </a:lnSpc>
            </a:pPr>
            <a:r>
              <a:rPr lang="en-US" sz="1000" dirty="0" smtClean="0"/>
              <a:t>[3] </a:t>
            </a:r>
            <a:r>
              <a:rPr lang="en-US" sz="1000" dirty="0" err="1"/>
              <a:t>Schäfer</a:t>
            </a:r>
            <a:r>
              <a:rPr lang="en-US" sz="1000" dirty="0"/>
              <a:t>, Patrick, and Ulf </a:t>
            </a:r>
            <a:r>
              <a:rPr lang="en-US" sz="1000" dirty="0" err="1"/>
              <a:t>Leser</a:t>
            </a:r>
            <a:r>
              <a:rPr lang="en-US" sz="1000" dirty="0"/>
              <a:t>. "Fast and accurate time series classification with weasel." </a:t>
            </a:r>
            <a:r>
              <a:rPr lang="en-US" sz="1000" i="1" dirty="0"/>
              <a:t>Proceedings of the 2017 ACM on Conference on Information and Knowledge Management</a:t>
            </a:r>
            <a:r>
              <a:rPr lang="en-US" sz="1000" dirty="0"/>
              <a:t>. 2017</a:t>
            </a:r>
            <a:r>
              <a:rPr lang="en-US" sz="1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000" dirty="0" smtClean="0"/>
              <a:t>[4] </a:t>
            </a:r>
            <a:r>
              <a:rPr lang="en-US" sz="1000" dirty="0" err="1"/>
              <a:t>Fawaz</a:t>
            </a:r>
            <a:r>
              <a:rPr lang="en-US" sz="1000" dirty="0"/>
              <a:t>, Hassan Ismail, et al. "Deep learning for time series classification: a review." </a:t>
            </a:r>
            <a:r>
              <a:rPr lang="en-US" sz="1000" i="1" dirty="0"/>
              <a:t>Data Mining and Knowledge Discovery</a:t>
            </a:r>
            <a:r>
              <a:rPr lang="en-US" sz="1000" dirty="0"/>
              <a:t> 33.4 (2019): 917-963</a:t>
            </a:r>
            <a:r>
              <a:rPr lang="en-US" sz="1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000" dirty="0" smtClean="0"/>
              <a:t>[5] </a:t>
            </a:r>
            <a:r>
              <a:rPr lang="en-US" sz="1000" dirty="0"/>
              <a:t>Ruiz, Alejandro </a:t>
            </a:r>
            <a:r>
              <a:rPr lang="en-US" sz="1000" dirty="0" err="1"/>
              <a:t>Pasos</a:t>
            </a:r>
            <a:r>
              <a:rPr lang="en-US" sz="1000" dirty="0"/>
              <a:t>, et al. "The great multivariate time series classification bake off: a review and experimental evaluation of recent algorithmic advances." </a:t>
            </a:r>
            <a:r>
              <a:rPr lang="en-US" sz="1000" i="1" dirty="0"/>
              <a:t>Data Mining and Knowledge Discovery</a:t>
            </a:r>
            <a:r>
              <a:rPr lang="en-US" sz="1000" dirty="0"/>
              <a:t> (2020): 1-49</a:t>
            </a:r>
            <a:r>
              <a:rPr lang="en-US" sz="1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000" dirty="0" smtClean="0"/>
              <a:t>[6] </a:t>
            </a:r>
            <a:r>
              <a:rPr lang="en-US" sz="1000" dirty="0"/>
              <a:t>Stefan, Alexandra, </a:t>
            </a:r>
            <a:r>
              <a:rPr lang="en-US" sz="1000" dirty="0" err="1"/>
              <a:t>Vassilis</a:t>
            </a:r>
            <a:r>
              <a:rPr lang="en-US" sz="1000" dirty="0"/>
              <a:t> </a:t>
            </a:r>
            <a:r>
              <a:rPr lang="en-US" sz="1000" dirty="0" err="1"/>
              <a:t>Athitsos</a:t>
            </a:r>
            <a:r>
              <a:rPr lang="en-US" sz="1000" dirty="0"/>
              <a:t>, and </a:t>
            </a:r>
            <a:r>
              <a:rPr lang="en-US" sz="1000" dirty="0" err="1"/>
              <a:t>Gautam</a:t>
            </a:r>
            <a:r>
              <a:rPr lang="en-US" sz="1000" dirty="0"/>
              <a:t> Das. "The move-split-merge metric for time series." </a:t>
            </a:r>
            <a:r>
              <a:rPr lang="en-US" sz="1000" i="1" dirty="0"/>
              <a:t>IEEE transactions on Knowledge and Data Engineering</a:t>
            </a:r>
            <a:r>
              <a:rPr lang="en-US" sz="1000" dirty="0"/>
              <a:t> 25.6 (2012): 1425-1438</a:t>
            </a:r>
            <a:r>
              <a:rPr lang="en-US" sz="1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000" dirty="0"/>
              <a:t>[7] Lucas, Benjamin, et al. "Proximity forest: an effective and scalable distance-based classifier for time series." </a:t>
            </a:r>
            <a:r>
              <a:rPr lang="en-US" sz="1000" i="1" dirty="0"/>
              <a:t>Data Mining and Knowledge Discovery</a:t>
            </a:r>
            <a:r>
              <a:rPr lang="en-US" sz="1000" dirty="0"/>
              <a:t> 33.3 (2019): 607-635.</a:t>
            </a:r>
          </a:p>
          <a:p>
            <a:pPr>
              <a:lnSpc>
                <a:spcPct val="150000"/>
              </a:lnSpc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6384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References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/>
              <a:t>[8] </a:t>
            </a:r>
            <a:r>
              <a:rPr lang="en-US" sz="900" dirty="0"/>
              <a:t>Deng, </a:t>
            </a:r>
            <a:r>
              <a:rPr lang="en-US" sz="900" dirty="0" err="1"/>
              <a:t>Houtao</a:t>
            </a:r>
            <a:r>
              <a:rPr lang="en-US" sz="900" dirty="0"/>
              <a:t>, et al. "A time series forest for classification and feature extraction." </a:t>
            </a:r>
            <a:r>
              <a:rPr lang="en-US" sz="900" i="1" dirty="0"/>
              <a:t>Information Sciences</a:t>
            </a:r>
            <a:r>
              <a:rPr lang="en-US" sz="900" dirty="0"/>
              <a:t> 239 (2013): 142-153</a:t>
            </a:r>
            <a:r>
              <a:rPr lang="en-US" sz="9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900" dirty="0" smtClean="0"/>
              <a:t>[9] </a:t>
            </a:r>
            <a:r>
              <a:rPr lang="en-US" sz="900" dirty="0"/>
              <a:t>Lines, Jason, et al. "A </a:t>
            </a:r>
            <a:r>
              <a:rPr lang="en-US" sz="900" dirty="0" err="1"/>
              <a:t>shapelet</a:t>
            </a:r>
            <a:r>
              <a:rPr lang="en-US" sz="900" dirty="0"/>
              <a:t> transform for time series classification." </a:t>
            </a:r>
            <a:r>
              <a:rPr lang="en-US" sz="900" i="1" dirty="0"/>
              <a:t>Proceedings of the 18th ACM SIGKDD international conference on Knowledge discovery and data mining</a:t>
            </a:r>
            <a:r>
              <a:rPr lang="en-US" sz="900" dirty="0"/>
              <a:t>. 2012</a:t>
            </a:r>
            <a:r>
              <a:rPr lang="en-US" sz="9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900" dirty="0" smtClean="0"/>
              <a:t>[10] </a:t>
            </a:r>
            <a:r>
              <a:rPr lang="en-US" sz="900" dirty="0" err="1"/>
              <a:t>Grabocka</a:t>
            </a:r>
            <a:r>
              <a:rPr lang="en-US" sz="900" dirty="0"/>
              <a:t>, </a:t>
            </a:r>
            <a:r>
              <a:rPr lang="en-US" sz="900" dirty="0" err="1"/>
              <a:t>Josif</a:t>
            </a:r>
            <a:r>
              <a:rPr lang="en-US" sz="900" dirty="0"/>
              <a:t>, et al. "Learning time-series </a:t>
            </a:r>
            <a:r>
              <a:rPr lang="en-US" sz="900" dirty="0" err="1"/>
              <a:t>shapelets</a:t>
            </a:r>
            <a:r>
              <a:rPr lang="en-US" sz="900" dirty="0"/>
              <a:t>." </a:t>
            </a:r>
            <a:r>
              <a:rPr lang="en-US" sz="900" i="1" dirty="0"/>
              <a:t>Proceedings of the 20th ACM SIGKDD international conference on Knowledge discovery and data mining</a:t>
            </a:r>
            <a:r>
              <a:rPr lang="en-US" sz="900" dirty="0"/>
              <a:t>. 2014.</a:t>
            </a:r>
          </a:p>
          <a:p>
            <a:pPr>
              <a:lnSpc>
                <a:spcPct val="150000"/>
              </a:lnSpc>
            </a:pPr>
            <a:r>
              <a:rPr lang="en-US" sz="900" dirty="0" smtClean="0"/>
              <a:t>[11] </a:t>
            </a:r>
            <a:r>
              <a:rPr lang="en-US" sz="900" dirty="0" err="1"/>
              <a:t>Schäfer</a:t>
            </a:r>
            <a:r>
              <a:rPr lang="en-US" sz="900" dirty="0"/>
              <a:t>, Patrick. "The BOSS is concerned with time series classification in the presence of noise." </a:t>
            </a:r>
            <a:r>
              <a:rPr lang="en-US" sz="900" i="1" dirty="0"/>
              <a:t>Data Mining and Knowledge Discovery</a:t>
            </a:r>
            <a:r>
              <a:rPr lang="en-US" sz="900" dirty="0"/>
              <a:t> 29.6 (2015): 1505-1530.</a:t>
            </a:r>
          </a:p>
          <a:p>
            <a:pPr>
              <a:lnSpc>
                <a:spcPct val="150000"/>
              </a:lnSpc>
            </a:pPr>
            <a:r>
              <a:rPr lang="en-US" sz="900" dirty="0" smtClean="0"/>
              <a:t>[12] </a:t>
            </a:r>
            <a:r>
              <a:rPr lang="en-US" sz="900" dirty="0"/>
              <a:t>Mori, </a:t>
            </a:r>
            <a:r>
              <a:rPr lang="en-US" sz="900" dirty="0" err="1"/>
              <a:t>Usue</a:t>
            </a:r>
            <a:r>
              <a:rPr lang="en-US" sz="900" dirty="0"/>
              <a:t>, et al. "Early classification of time series using multi-objective optimization techniques." </a:t>
            </a:r>
            <a:r>
              <a:rPr lang="en-US" sz="900" i="1" dirty="0"/>
              <a:t>Information Sciences</a:t>
            </a:r>
            <a:r>
              <a:rPr lang="en-US" sz="900" dirty="0"/>
              <a:t> 492 (2019): 204-218.</a:t>
            </a:r>
          </a:p>
          <a:p>
            <a:pPr>
              <a:lnSpc>
                <a:spcPct val="150000"/>
              </a:lnSpc>
            </a:pPr>
            <a:r>
              <a:rPr lang="en-US" sz="900" dirty="0" smtClean="0"/>
              <a:t>[13] </a:t>
            </a:r>
            <a:r>
              <a:rPr lang="en-US" sz="900" dirty="0" err="1"/>
              <a:t>Dau</a:t>
            </a:r>
            <a:r>
              <a:rPr lang="en-US" sz="900" dirty="0"/>
              <a:t>, Hoang Anh, et al. "The UCR time series archive." </a:t>
            </a:r>
            <a:r>
              <a:rPr lang="en-US" sz="900" i="1" dirty="0"/>
              <a:t>IEEE/CAA Journal of </a:t>
            </a:r>
            <a:r>
              <a:rPr lang="en-US" sz="900" i="1" dirty="0" err="1"/>
              <a:t>Automatica</a:t>
            </a:r>
            <a:r>
              <a:rPr lang="en-US" sz="900" i="1" dirty="0"/>
              <a:t> </a:t>
            </a:r>
            <a:r>
              <a:rPr lang="en-US" sz="900" i="1" dirty="0" err="1"/>
              <a:t>Sinica</a:t>
            </a:r>
            <a:r>
              <a:rPr lang="en-US" sz="900" dirty="0"/>
              <a:t> 6.6 (2019): 1293-1305.</a:t>
            </a:r>
          </a:p>
          <a:p>
            <a:pPr>
              <a:lnSpc>
                <a:spcPct val="150000"/>
              </a:lnSpc>
            </a:pPr>
            <a:r>
              <a:rPr lang="en-US" sz="900" dirty="0" smtClean="0"/>
              <a:t>[14] </a:t>
            </a:r>
            <a:r>
              <a:rPr lang="en-US" sz="900" dirty="0" err="1"/>
              <a:t>Bagnall</a:t>
            </a:r>
            <a:r>
              <a:rPr lang="en-US" sz="900" dirty="0"/>
              <a:t>, Anthony, et al. "The UEA multivariate time series classification archive, 2018." </a:t>
            </a:r>
            <a:r>
              <a:rPr lang="en-US" sz="900" i="1" dirty="0" err="1"/>
              <a:t>arXiv</a:t>
            </a:r>
            <a:r>
              <a:rPr lang="en-US" sz="900" i="1" dirty="0"/>
              <a:t> preprint arXiv:1811.00075</a:t>
            </a:r>
            <a:r>
              <a:rPr lang="en-US" sz="900" dirty="0"/>
              <a:t> (2018).</a:t>
            </a:r>
            <a:br>
              <a:rPr lang="en-US" sz="900" dirty="0"/>
            </a:b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5803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Motivation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7908925" cy="33325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Study </a:t>
            </a:r>
            <a:r>
              <a:rPr lang="en-US" dirty="0"/>
              <a:t>of the relationship between </a:t>
            </a:r>
            <a:r>
              <a:rPr lang="en-US" dirty="0" smtClean="0"/>
              <a:t>TSC </a:t>
            </a:r>
            <a:r>
              <a:rPr lang="en-US" dirty="0"/>
              <a:t>and </a:t>
            </a:r>
            <a:r>
              <a:rPr lang="en-US" dirty="0" err="1" smtClean="0"/>
              <a:t>eTSC</a:t>
            </a:r>
            <a:r>
              <a:rPr lang="en-US" dirty="0" smtClean="0"/>
              <a:t>, by examining the possibility of adjusting the former to deal with earliness. 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What if we create an early context for TSCAs to operate in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de-DE" dirty="0"/>
              <a:t>Competent </a:t>
            </a:r>
            <a:r>
              <a:rPr lang="de-DE" dirty="0" smtClean="0"/>
              <a:t>TSCAs that </a:t>
            </a:r>
            <a:r>
              <a:rPr lang="de-DE" dirty="0"/>
              <a:t>attain high accuracy and earliness can be used for early classification </a:t>
            </a:r>
            <a:r>
              <a:rPr lang="de-DE" dirty="0" smtClean="0"/>
              <a:t>purposes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For example: audiological </a:t>
            </a:r>
            <a:r>
              <a:rPr lang="de-DE" dirty="0"/>
              <a:t>examinations are strenuous for patients and shortening them can help decrease </a:t>
            </a:r>
            <a:r>
              <a:rPr lang="de-DE" dirty="0" smtClean="0"/>
              <a:t>discomfort</a:t>
            </a:r>
            <a:endParaRPr lang="de-DE" dirty="0"/>
          </a:p>
          <a:p>
            <a:pPr lvl="1"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6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Research </a:t>
            </a:r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Questions</a:t>
            </a:r>
            <a:endParaRPr lang="de-DE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Research </a:t>
            </a:r>
            <a:r>
              <a:rPr lang="en-US" dirty="0"/>
              <a:t>Question 1 (RQ1): How </a:t>
            </a:r>
            <a:r>
              <a:rPr lang="en-US" dirty="0" smtClean="0"/>
              <a:t>to adapt </a:t>
            </a:r>
            <a:r>
              <a:rPr lang="en-US" dirty="0"/>
              <a:t>existing TS classification workflow for the early TS scenario </a:t>
            </a:r>
            <a:r>
              <a:rPr lang="en-US" dirty="0" smtClean="0"/>
              <a:t>?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Research </a:t>
            </a:r>
            <a:r>
              <a:rPr lang="en-US" dirty="0"/>
              <a:t>Question </a:t>
            </a:r>
            <a:r>
              <a:rPr lang="en-US" dirty="0" smtClean="0"/>
              <a:t>2 </a:t>
            </a:r>
            <a:r>
              <a:rPr lang="en-US" dirty="0"/>
              <a:t>(</a:t>
            </a:r>
            <a:r>
              <a:rPr lang="en-US" dirty="0" smtClean="0"/>
              <a:t>RQ2): </a:t>
            </a:r>
            <a:r>
              <a:rPr lang="en-US" dirty="0"/>
              <a:t>How to </a:t>
            </a:r>
            <a:r>
              <a:rPr lang="en-US" dirty="0" smtClean="0"/>
              <a:t>evaluate the classifiers in the early TSC context, combining </a:t>
            </a:r>
            <a:r>
              <a:rPr lang="en-US" dirty="0" smtClean="0"/>
              <a:t>performance </a:t>
            </a:r>
            <a:r>
              <a:rPr lang="en-US" dirty="0" smtClean="0"/>
              <a:t>and earliness ?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Research Question </a:t>
            </a:r>
            <a:r>
              <a:rPr lang="en-US" dirty="0" smtClean="0"/>
              <a:t>3 </a:t>
            </a:r>
            <a:r>
              <a:rPr lang="en-US" dirty="0"/>
              <a:t>(</a:t>
            </a:r>
            <a:r>
              <a:rPr lang="en-US" dirty="0" smtClean="0"/>
              <a:t>RQ3): How to evaluate the proposed solution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5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87" y="1733550"/>
            <a:ext cx="4006849" cy="25397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Data Sets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5108575" cy="3096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UCR univariate time series data archive [13]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UEA multivariate time series data archive [14]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Total </a:t>
            </a:r>
            <a:r>
              <a:rPr lang="de-DE" dirty="0" smtClean="0"/>
              <a:t>of 77 data sets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55 univariate</a:t>
            </a:r>
            <a:endParaRPr lang="de-DE" sz="1100" dirty="0"/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22 multivariate</a:t>
            </a:r>
            <a:endParaRPr lang="de-D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60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87" y="1733550"/>
            <a:ext cx="4006849" cy="25397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E0A476-FE06-254C-B6B4-3FD33CDB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Data Sets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120551E2-89F5-D747-8BFB-599ADCABA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5108575" cy="30963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UCR univariate time series data archive [13]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UEA multivariate time series data archive [14]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Data Sets with </a:t>
            </a:r>
            <a:r>
              <a:rPr lang="de-DE" dirty="0" smtClean="0"/>
              <a:t>real life</a:t>
            </a:r>
            <a:r>
              <a:rPr lang="de-DE" b="1" dirty="0" smtClean="0"/>
              <a:t> </a:t>
            </a:r>
            <a:r>
              <a:rPr lang="de-DE" dirty="0" smtClean="0"/>
              <a:t>time </a:t>
            </a:r>
            <a:r>
              <a:rPr lang="de-DE" dirty="0" smtClean="0"/>
              <a:t>series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Instances </a:t>
            </a:r>
            <a:r>
              <a:rPr lang="de-DE" dirty="0" smtClean="0"/>
              <a:t>has same length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smtClean="0"/>
              <a:t>No missing values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smtClean="0"/>
              <a:t>Total of 77 data sets</a:t>
            </a:r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55 univariate</a:t>
            </a:r>
            <a:endParaRPr lang="de-DE" sz="1100" dirty="0"/>
          </a:p>
          <a:p>
            <a:pPr lvl="1">
              <a:lnSpc>
                <a:spcPct val="150000"/>
              </a:lnSpc>
            </a:pPr>
            <a:r>
              <a:rPr lang="de-DE" sz="1100" dirty="0" smtClean="0">
                <a:solidFill>
                  <a:schemeClr val="tx1"/>
                </a:solidFill>
              </a:rPr>
              <a:t>22 multivariate</a:t>
            </a:r>
            <a:endParaRPr lang="de-D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9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vgu_Allgemein">
  <a:themeElements>
    <a:clrScheme name="Benutzerdefiniert 26">
      <a:dk1>
        <a:srgbClr val="000000"/>
      </a:dk1>
      <a:lt1>
        <a:srgbClr val="FFFFFF"/>
      </a:lt1>
      <a:dk2>
        <a:srgbClr val="7A003F"/>
      </a:dk2>
      <a:lt2>
        <a:srgbClr val="5D8EA6"/>
      </a:lt2>
      <a:accent1>
        <a:srgbClr val="7A003F"/>
      </a:accent1>
      <a:accent2>
        <a:srgbClr val="002D5C"/>
      </a:accent2>
      <a:accent3>
        <a:srgbClr val="FFFFFF"/>
      </a:accent3>
      <a:accent4>
        <a:srgbClr val="000000"/>
      </a:accent4>
      <a:accent5>
        <a:srgbClr val="D0ABAB"/>
      </a:accent5>
      <a:accent6>
        <a:srgbClr val="5A2724"/>
      </a:accent6>
      <a:hlink>
        <a:srgbClr val="E6003A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NF_16-9" id="{F29A1F8B-C7D4-774C-88C5-0D975F42959F}" vid="{A7C8DD4B-5BB2-1545-B239-4A3BF367FC63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Proposal_V1</Template>
  <TotalTime>13647</TotalTime>
  <Words>1600</Words>
  <Application>Microsoft Office PowerPoint</Application>
  <PresentationFormat>On-screen Show (16:9)</PresentationFormat>
  <Paragraphs>385</Paragraphs>
  <Slides>51</Slides>
  <Notes>49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ＭＳ Ｐゴシック</vt:lpstr>
      <vt:lpstr>Arial</vt:lpstr>
      <vt:lpstr>CMBX10</vt:lpstr>
      <vt:lpstr>CMR10</vt:lpstr>
      <vt:lpstr>Lucida Grande</vt:lpstr>
      <vt:lpstr>Lucida Grande CY</vt:lpstr>
      <vt:lpstr>Lucida Sans</vt:lpstr>
      <vt:lpstr>Lucida Sans Unicode</vt:lpstr>
      <vt:lpstr>ヒラギノ角ゴ Pro W3</vt:lpstr>
      <vt:lpstr>Ovgu_Allgemein</vt:lpstr>
      <vt:lpstr>A comparison of Time Series Classification Algorithms based on their ability to learn in an Early Classification Context    Ismail Wahba 10 June 2021</vt:lpstr>
      <vt:lpstr>Agenda</vt:lpstr>
      <vt:lpstr>Introduction</vt:lpstr>
      <vt:lpstr>Introduction</vt:lpstr>
      <vt:lpstr>Introduction</vt:lpstr>
      <vt:lpstr>Motivation</vt:lpstr>
      <vt:lpstr>Research Questions</vt:lpstr>
      <vt:lpstr>Data Sets</vt:lpstr>
      <vt:lpstr>Data Sets</vt:lpstr>
      <vt:lpstr>Related Work</vt:lpstr>
      <vt:lpstr>Related Work</vt:lpstr>
      <vt:lpstr>Methodology</vt:lpstr>
      <vt:lpstr>Methodology - Context</vt:lpstr>
      <vt:lpstr>Methodology - Algorithms</vt:lpstr>
      <vt:lpstr>Methodology – Framework</vt:lpstr>
      <vt:lpstr>Methodology – Framework</vt:lpstr>
      <vt:lpstr>Methodology – Framework</vt:lpstr>
      <vt:lpstr>Methodology - The Chopper</vt:lpstr>
      <vt:lpstr>Methodology – Framework</vt:lpstr>
      <vt:lpstr>Methodology – Framework</vt:lpstr>
      <vt:lpstr>Methodology – Framework</vt:lpstr>
      <vt:lpstr>Methodology – Framework</vt:lpstr>
      <vt:lpstr>Methodology – Framework</vt:lpstr>
      <vt:lpstr>Methodology – Framework</vt:lpstr>
      <vt:lpstr>Experiments</vt:lpstr>
      <vt:lpstr>Results</vt:lpstr>
      <vt:lpstr>Testbed Results – Within Classifier</vt:lpstr>
      <vt:lpstr>Testbed Results – Across Classifiers</vt:lpstr>
      <vt:lpstr>Testbed Results</vt:lpstr>
      <vt:lpstr>Recommender Results – Predicting F-Scores</vt:lpstr>
      <vt:lpstr>Recommender Results – Final Recommendation</vt:lpstr>
      <vt:lpstr>Recommender Results – Feature Importance</vt:lpstr>
      <vt:lpstr>Conclusion - Testbed</vt:lpstr>
      <vt:lpstr>Conclusion - Recommender</vt:lpstr>
      <vt:lpstr>Future Work</vt:lpstr>
      <vt:lpstr>Thank you for your attention!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Vortragstitelvorschlag 1 Zweite Zeile</dc:title>
  <dc:creator>ismail samir</dc:creator>
  <cp:lastModifiedBy>ismail samir</cp:lastModifiedBy>
  <cp:revision>184</cp:revision>
  <cp:lastPrinted>2009-04-03T10:08:54Z</cp:lastPrinted>
  <dcterms:created xsi:type="dcterms:W3CDTF">2020-10-26T19:51:37Z</dcterms:created>
  <dcterms:modified xsi:type="dcterms:W3CDTF">2021-06-08T22:36:41Z</dcterms:modified>
</cp:coreProperties>
</file>